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charts/chart13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832" r:id="rId1"/>
    <p:sldMasterId id="2147488162" r:id="rId2"/>
  </p:sldMasterIdLst>
  <p:notesMasterIdLst>
    <p:notesMasterId r:id="rId20"/>
  </p:notesMasterIdLst>
  <p:handoutMasterIdLst>
    <p:handoutMasterId r:id="rId21"/>
  </p:handoutMasterIdLst>
  <p:sldIdLst>
    <p:sldId id="1242" r:id="rId3"/>
    <p:sldId id="1243" r:id="rId4"/>
    <p:sldId id="1244" r:id="rId5"/>
    <p:sldId id="1283" r:id="rId6"/>
    <p:sldId id="1245" r:id="rId7"/>
    <p:sldId id="1287" r:id="rId8"/>
    <p:sldId id="1248" r:id="rId9"/>
    <p:sldId id="1285" r:id="rId10"/>
    <p:sldId id="1254" r:id="rId11"/>
    <p:sldId id="1266" r:id="rId12"/>
    <p:sldId id="1289" r:id="rId13"/>
    <p:sldId id="1272" r:id="rId14"/>
    <p:sldId id="1273" r:id="rId15"/>
    <p:sldId id="1274" r:id="rId16"/>
    <p:sldId id="1257" r:id="rId17"/>
    <p:sldId id="1278" r:id="rId18"/>
    <p:sldId id="1288" r:id="rId19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00"/>
    <a:srgbClr val="77E9E1"/>
    <a:srgbClr val="1AA298"/>
    <a:srgbClr val="72EAE4"/>
    <a:srgbClr val="D7F9F7"/>
    <a:srgbClr val="CCE8EA"/>
    <a:srgbClr val="CC6600"/>
    <a:srgbClr val="0D392A"/>
    <a:srgbClr val="168880"/>
    <a:srgbClr val="00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8603FDC-E32A-4AB5-989C-0864C3EAD2B8}" styleName="Estilo com Tema 2 - Ênfas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2234" autoAdjust="0"/>
    <p:restoredTop sz="96595" autoAdjust="0"/>
  </p:normalViewPr>
  <p:slideViewPr>
    <p:cSldViewPr>
      <p:cViewPr>
        <p:scale>
          <a:sx n="80" d="100"/>
          <a:sy n="80" d="100"/>
        </p:scale>
        <p:origin x="-85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82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829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f06119567\Documents\RREO-RGF\2018-6&#186;BIM-3&#186;QUAD\Analise%20da%20gest&#227;o%206&#186;BIM-3&#186;QUAD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dro%20Lessa\Desktop\Analise%20da%20gest&#227;o%202&#186;%20Bim%202020_v1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dro%20Lessa\Desktop\Analise%20da%20gest&#227;o%202&#186;%20Bim%202020_v1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dro%20Lessa\Desktop\Analise%20da%20gest&#227;o%202&#186;%20Bim%202020_v1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nis\OneDrive\Documentos\Sefin\RREO-RGF\Analise%20da%20gest&#227;o%202&#186;%20Bim%202020%20-%20atualizado%202019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f06119567\Documents\RREO-RGF\2019-5&#186;BIM\Analise%20da%20gest&#227;o%205&#186;%20Bim%202019%20-%20Liquidada%20(Denise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nis\OneDrive\Documentos\Sefin\RREO-RGF\Analise%20da%20gest&#227;o%202&#186;%20Bim%202020%20-%20novo%20model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dro%20Lessa\Downloads\Analise%20da%20gest&#227;o%202&#186;%20Bim%202020%20-%20atualizado%202019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nis\OneDrive\Documentos\Sefin\RREO-RGF\Analise%20da%20gest&#227;o%202&#186;%20Bim%202020%20-%20novo%20modelo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dro%20Lessa\Desktop\Analise%20da%20gest&#227;o%202&#186;%20Bim%202020_v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dro%20Lessa\Desktop\Analise%20da%20gest&#227;o%202&#186;%20Bim%202020_v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dro%20Lessa\Desktop\Analise%20da%20gest&#227;o%202&#186;%20Bim%202020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dro%20Lessa\Desktop\Analise%20da%20gest&#227;o%202&#186;%20Bim%202020_v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097217089741108E-2"/>
          <c:y val="1.5392894258385765E-3"/>
          <c:w val="0.94879924601954591"/>
          <c:h val="0.96129218103305769"/>
        </c:manualLayout>
      </c:layout>
      <c:pie3DChart>
        <c:varyColors val="1"/>
        <c:dLbls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0.14227689838658705"/>
          <c:y val="9.835721711651646E-2"/>
          <c:w val="0.78471790575056088"/>
          <c:h val="0.6758443763748242"/>
        </c:manualLayout>
      </c:layout>
      <c:barChart>
        <c:barDir val="col"/>
        <c:grouping val="clustered"/>
        <c:ser>
          <c:idx val="0"/>
          <c:order val="0"/>
          <c:tx>
            <c:strRef>
              <c:f>'t.08-Out.Desp.Corrente'!$C$4</c:f>
              <c:strCache>
                <c:ptCount val="1"/>
                <c:pt idx="0">
                  <c:v>RCL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cat>
            <c:strRef>
              <c:f>'t.08-Out.Desp.Corrente'!$B$39:$B$47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2019¹</c:v>
                </c:pt>
                <c:pt idx="8">
                  <c:v>2020¹</c:v>
                </c:pt>
              </c:strCache>
            </c:strRef>
          </c:cat>
          <c:val>
            <c:numRef>
              <c:f>'t.08-Out.Desp.Corrente'!$C$39:$C$47</c:f>
              <c:numCache>
                <c:formatCode>_(* #,##0_);_(* \(#,##0\);_(* "-"??_);_(@_)</c:formatCode>
                <c:ptCount val="9"/>
                <c:pt idx="0">
                  <c:v>3860689.1464699996</c:v>
                </c:pt>
                <c:pt idx="1">
                  <c:v>4549938.2716099992</c:v>
                </c:pt>
                <c:pt idx="2">
                  <c:v>5229991.5021000002</c:v>
                </c:pt>
                <c:pt idx="3">
                  <c:v>5363994.0448700003</c:v>
                </c:pt>
                <c:pt idx="4">
                  <c:v>5618803.6662499998</c:v>
                </c:pt>
                <c:pt idx="5">
                  <c:v>6082259.9976400007</c:v>
                </c:pt>
                <c:pt idx="6">
                  <c:v>6904910.3792199995</c:v>
                </c:pt>
                <c:pt idx="7">
                  <c:v>6263636.0293399999</c:v>
                </c:pt>
                <c:pt idx="8">
                  <c:v>7020441.1105299983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D94-40E0-8FAC-7F3A5C1158D1}"/>
            </c:ext>
          </c:extLst>
        </c:ser>
        <c:ser>
          <c:idx val="1"/>
          <c:order val="1"/>
          <c:tx>
            <c:strRef>
              <c:f>'t.08-Out.Desp.Corrente'!$D$4</c:f>
              <c:strCache>
                <c:ptCount val="1"/>
                <c:pt idx="0">
                  <c:v>ODC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cat>
            <c:strRef>
              <c:f>'t.08-Out.Desp.Corrente'!$B$39:$B$47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2019¹</c:v>
                </c:pt>
                <c:pt idx="8">
                  <c:v>2020¹</c:v>
                </c:pt>
              </c:strCache>
            </c:strRef>
          </c:cat>
          <c:val>
            <c:numRef>
              <c:f>'t.08-Out.Desp.Corrente'!$D$39:$D$47</c:f>
              <c:numCache>
                <c:formatCode>_(* #,##0_);_(* \(#,##0\);_(* "-"??_);_(@_)</c:formatCode>
                <c:ptCount val="9"/>
                <c:pt idx="0">
                  <c:v>1753805.7933099999</c:v>
                </c:pt>
                <c:pt idx="1">
                  <c:v>1966634.6560499999</c:v>
                </c:pt>
                <c:pt idx="2">
                  <c:v>2101216.7688500001</c:v>
                </c:pt>
                <c:pt idx="3">
                  <c:v>2203874.2540500001</c:v>
                </c:pt>
                <c:pt idx="4">
                  <c:v>2416508.6968700001</c:v>
                </c:pt>
                <c:pt idx="5">
                  <c:v>2579908.1229000003</c:v>
                </c:pt>
                <c:pt idx="6">
                  <c:v>3129398.0280200001</c:v>
                </c:pt>
                <c:pt idx="7" formatCode="_-* #,##0_-;\-* #,##0_-;_-* &quot;-&quot;_-;_-@_-">
                  <c:v>2779042.1128100003</c:v>
                </c:pt>
                <c:pt idx="8" formatCode="_-* #,##0_-;\-* #,##0_-;_-* &quot;-&quot;_-;_-@_-">
                  <c:v>2987654.98214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D94-40E0-8FAC-7F3A5C1158D1}"/>
            </c:ext>
          </c:extLst>
        </c:ser>
        <c:axId val="79437184"/>
        <c:axId val="79542528"/>
      </c:barChart>
      <c:lineChart>
        <c:grouping val="standard"/>
        <c:ser>
          <c:idx val="2"/>
          <c:order val="2"/>
          <c:tx>
            <c:strRef>
              <c:f>'t.08-Out.Desp.Corrente'!$E$4</c:f>
              <c:strCache>
                <c:ptCount val="1"/>
                <c:pt idx="0">
                  <c:v>Realização %</c:v>
                </c:pt>
              </c:strCache>
            </c:strRef>
          </c:tx>
          <c:spPr>
            <a:ln w="47625">
              <a:solidFill>
                <a:srgbClr val="FFC000"/>
              </a:solidFill>
            </a:ln>
          </c:spPr>
          <c:marker>
            <c:symbol val="diamond"/>
            <c:size val="7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dPt>
            <c:idx val="7"/>
            <c:spPr>
              <a:ln w="47625">
                <a:noFill/>
              </a:ln>
            </c:spPr>
          </c:dPt>
          <c:cat>
            <c:strRef>
              <c:f>'t.08-Out.Desp.Corrente'!$B$39:$B$47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2019¹</c:v>
                </c:pt>
                <c:pt idx="8">
                  <c:v>2020¹</c:v>
                </c:pt>
              </c:strCache>
            </c:strRef>
          </c:cat>
          <c:val>
            <c:numRef>
              <c:f>'t.08-Out.Desp.Corrente'!$E$39:$E$47</c:f>
              <c:numCache>
                <c:formatCode>0.0%</c:formatCode>
                <c:ptCount val="9"/>
                <c:pt idx="0">
                  <c:v>0.45427272872087687</c:v>
                </c:pt>
                <c:pt idx="1">
                  <c:v>0.43223326090402203</c:v>
                </c:pt>
                <c:pt idx="2">
                  <c:v>0.40176294129852752</c:v>
                </c:pt>
                <c:pt idx="3">
                  <c:v>0.41086441103672261</c:v>
                </c:pt>
                <c:pt idx="4">
                  <c:v>0.43007530435438451</c:v>
                </c:pt>
                <c:pt idx="5">
                  <c:v>0.42416932585930883</c:v>
                </c:pt>
                <c:pt idx="6">
                  <c:v>0.45321341714119495</c:v>
                </c:pt>
                <c:pt idx="7">
                  <c:v>0.44367873544894154</c:v>
                </c:pt>
                <c:pt idx="8">
                  <c:v>0.42556513687705461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CD94-40E0-8FAC-7F3A5C1158D1}"/>
            </c:ext>
          </c:extLst>
        </c:ser>
        <c:marker val="1"/>
        <c:axId val="79906688"/>
        <c:axId val="79905152"/>
      </c:lineChart>
      <c:catAx>
        <c:axId val="7943718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79542528"/>
        <c:crosses val="autoZero"/>
        <c:lblAlgn val="ctr"/>
        <c:lblOffset val="100"/>
      </c:catAx>
      <c:valAx>
        <c:axId val="79542528"/>
        <c:scaling>
          <c:orientation val="minMax"/>
          <c:max val="6000000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Valores em R$ mil</a:t>
                </a:r>
              </a:p>
              <a:p>
                <a:pPr>
                  <a:defRPr/>
                </a:pPr>
                <a:endParaRPr lang="pt-BR"/>
              </a:p>
            </c:rich>
          </c:tx>
          <c:layout>
            <c:manualLayout>
              <c:xMode val="edge"/>
              <c:yMode val="edge"/>
              <c:x val="3.3378991688538938E-2"/>
              <c:y val="0.28616439990455844"/>
            </c:manualLayout>
          </c:layout>
        </c:title>
        <c:numFmt formatCode="_(* #,##0_);_(* \(#,##0\);_(* &quot;-&quot;??_);_(@_)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9437184"/>
        <c:crosses val="autoZero"/>
        <c:crossBetween val="between"/>
      </c:valAx>
      <c:valAx>
        <c:axId val="79905152"/>
        <c:scaling>
          <c:orientation val="minMax"/>
          <c:max val="0.60000000000000031"/>
        </c:scaling>
        <c:axPos val="r"/>
        <c:numFmt formatCode="0.0%" sourceLinked="1"/>
        <c:tickLblPos val="nextTo"/>
        <c:crossAx val="79906688"/>
        <c:crosses val="max"/>
        <c:crossBetween val="between"/>
      </c:valAx>
      <c:catAx>
        <c:axId val="79906688"/>
        <c:scaling>
          <c:orientation val="minMax"/>
        </c:scaling>
        <c:delete val="1"/>
        <c:axPos val="b"/>
        <c:numFmt formatCode="General" sourceLinked="1"/>
        <c:tickLblPos val="nextTo"/>
        <c:crossAx val="79905152"/>
        <c:crosses val="autoZero"/>
        <c:lblAlgn val="ctr"/>
        <c:lblOffset val="100"/>
      </c:catAx>
      <c:dTable>
        <c:showHorzBorder val="1"/>
        <c:showVertBorder val="1"/>
        <c:showOutline val="1"/>
        <c:showKeys val="1"/>
      </c:dTable>
      <c:spPr>
        <a:noFill/>
        <a:ln w="25400">
          <a:noFill/>
        </a:ln>
        <a:scene3d>
          <a:camera prst="orthographicFront"/>
          <a:lightRig rig="threePt" dir="t"/>
        </a:scene3d>
        <a:sp3d>
          <a:bevelT w="190500" h="38100"/>
        </a:sp3d>
      </c:spPr>
    </c:plotArea>
    <c:plotVisOnly val="1"/>
    <c:dispBlanksAs val="gap"/>
  </c:chart>
  <c:spPr>
    <a:solidFill>
      <a:schemeClr val="bg1"/>
    </a:solidFill>
    <a:ln w="3175">
      <a:noFill/>
      <a:prstDash val="solid"/>
    </a:ln>
    <a:scene3d>
      <a:camera prst="orthographicFront"/>
      <a:lightRig rig="threePt" dir="t"/>
    </a:scene3d>
    <a:sp3d prstMaterial="metal">
      <a:bevelT w="38100" h="57150" prst="angle"/>
    </a:sp3d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pt-B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0"/>
  <c:chart>
    <c:title>
      <c:tx>
        <c:rich>
          <a:bodyPr/>
          <a:lstStyle/>
          <a:p>
            <a:pPr>
              <a:defRPr/>
            </a:pPr>
            <a:r>
              <a:rPr lang="en-US"/>
              <a:t>Estoque da Dívida Pública (DCL / RCL %)</a:t>
            </a:r>
          </a:p>
        </c:rich>
      </c:tx>
      <c:layout>
        <c:manualLayout>
          <c:xMode val="edge"/>
          <c:yMode val="edge"/>
          <c:x val="1.5072699771292794E-2"/>
          <c:y val="1.8144027543115851E-2"/>
        </c:manualLayout>
      </c:layout>
      <c:spPr>
        <a:noFill/>
        <a:ln w="2540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title>
    <c:plotArea>
      <c:layout>
        <c:manualLayout>
          <c:layoutTarget val="inner"/>
          <c:xMode val="edge"/>
          <c:yMode val="edge"/>
          <c:x val="0.12841212052794493"/>
          <c:y val="0.14133240011665221"/>
          <c:w val="0.80242686510064321"/>
          <c:h val="0.55571098895656867"/>
        </c:manualLayout>
      </c:layout>
      <c:barChart>
        <c:barDir val="col"/>
        <c:grouping val="clustered"/>
        <c:ser>
          <c:idx val="3"/>
          <c:order val="0"/>
          <c:tx>
            <c:strRef>
              <c:f>'t.11-DP X RCL'!$E$3</c:f>
              <c:strCache>
                <c:ptCount val="1"/>
                <c:pt idx="0">
                  <c:v>DCL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cat>
            <c:strRef>
              <c:f>'t.11-DP X RCL'!$B$4:$B$12</c:f>
              <c:strCach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2020¹</c:v>
                </c:pt>
              </c:strCache>
            </c:strRef>
          </c:cat>
          <c:val>
            <c:numRef>
              <c:f>'t.11-DP X RCL'!$E$4:$E$12</c:f>
              <c:numCache>
                <c:formatCode>_-* #,##0_-;\-* #,##0_-;_-* "-"_-;_-@_-</c:formatCode>
                <c:ptCount val="8"/>
                <c:pt idx="0">
                  <c:v>597760.21017999994</c:v>
                </c:pt>
                <c:pt idx="1">
                  <c:v>769611.44068</c:v>
                </c:pt>
                <c:pt idx="2">
                  <c:v>788131.29827999999</c:v>
                </c:pt>
                <c:pt idx="3">
                  <c:v>766547.87025000004</c:v>
                </c:pt>
                <c:pt idx="4">
                  <c:v>655143.87280999997</c:v>
                </c:pt>
                <c:pt idx="5">
                  <c:v>48271.949939999999</c:v>
                </c:pt>
                <c:pt idx="6">
                  <c:v>507930.78921000002</c:v>
                </c:pt>
                <c:pt idx="7">
                  <c:v>833421.03503000049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663-4AC4-AF2A-E23191D78011}"/>
            </c:ext>
          </c:extLst>
        </c:ser>
        <c:axId val="47528576"/>
        <c:axId val="64811008"/>
      </c:barChart>
      <c:lineChart>
        <c:grouping val="standard"/>
        <c:ser>
          <c:idx val="1"/>
          <c:order val="1"/>
          <c:tx>
            <c:strRef>
              <c:f>'t.11-DP X RCL'!$G$3</c:f>
              <c:strCache>
                <c:ptCount val="1"/>
                <c:pt idx="0">
                  <c:v>DCL/RCL</c:v>
                </c:pt>
              </c:strCache>
            </c:strRef>
          </c:tx>
          <c:spPr>
            <a:ln w="31750">
              <a:solidFill>
                <a:srgbClr val="158179"/>
              </a:solidFill>
            </a:ln>
          </c:spPr>
          <c:marker>
            <c:symbol val="none"/>
          </c:marker>
          <c:dPt>
            <c:idx val="7"/>
            <c:spPr>
              <a:ln w="31750">
                <a:noFill/>
              </a:ln>
            </c:spPr>
          </c:dPt>
          <c:cat>
            <c:strRef>
              <c:f>'t.11-DP X RCL'!$B$4:$B$12</c:f>
              <c:strCach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2020¹</c:v>
                </c:pt>
              </c:strCache>
            </c:strRef>
          </c:cat>
          <c:val>
            <c:numRef>
              <c:f>'t.11-DP X RCL'!$G$4:$G$12</c:f>
              <c:numCache>
                <c:formatCode>0.0%</c:formatCode>
                <c:ptCount val="8"/>
                <c:pt idx="0">
                  <c:v>0.15483251499970122</c:v>
                </c:pt>
                <c:pt idx="1">
                  <c:v>0.16914766635013542</c:v>
                </c:pt>
                <c:pt idx="2">
                  <c:v>0.15069456574901535</c:v>
                </c:pt>
                <c:pt idx="3">
                  <c:v>0.14290617473431177</c:v>
                </c:pt>
                <c:pt idx="4">
                  <c:v>0.116598463253877</c:v>
                </c:pt>
                <c:pt idx="5">
                  <c:v>7.9365153674341733E-3</c:v>
                </c:pt>
                <c:pt idx="6">
                  <c:v>7.356080836886654E-2</c:v>
                </c:pt>
                <c:pt idx="7">
                  <c:v>0.11902968436424194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663-4AC4-AF2A-E23191D78011}"/>
            </c:ext>
          </c:extLst>
        </c:ser>
        <c:ser>
          <c:idx val="0"/>
          <c:order val="2"/>
          <c:tx>
            <c:strRef>
              <c:f>'t.11-DP X RCL'!$C$3</c:f>
              <c:strCache>
                <c:ptCount val="1"/>
                <c:pt idx="0">
                  <c:v>RCL</c:v>
                </c:pt>
              </c:strCache>
            </c:strRef>
          </c:tx>
          <c:cat>
            <c:strRef>
              <c:f>'t.11-DP X RCL'!$B$4:$B$12</c:f>
              <c:strCach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2020¹</c:v>
                </c:pt>
              </c:strCache>
            </c:strRef>
          </c:cat>
          <c:val>
            <c:numRef>
              <c:f>'t.11-DP X RCL'!$C$4:$C$12</c:f>
              <c:numCache>
                <c:formatCode>_-* #,##0_-;\-* #,##0_-;_-* "-"_-;_-@_-</c:formatCode>
                <c:ptCount val="8"/>
                <c:pt idx="0">
                  <c:v>3860689.1464699996</c:v>
                </c:pt>
                <c:pt idx="1">
                  <c:v>4549938.2716099992</c:v>
                </c:pt>
                <c:pt idx="2">
                  <c:v>5229991.5021000002</c:v>
                </c:pt>
                <c:pt idx="3">
                  <c:v>5363994.0448700003</c:v>
                </c:pt>
                <c:pt idx="4">
                  <c:v>5618803.6662499998</c:v>
                </c:pt>
                <c:pt idx="5">
                  <c:v>6082259.9976400007</c:v>
                </c:pt>
                <c:pt idx="6">
                  <c:v>6904910.3792199995</c:v>
                </c:pt>
                <c:pt idx="7">
                  <c:v>7001791.523529999</c:v>
                </c:pt>
              </c:numCache>
            </c:numRef>
          </c:val>
        </c:ser>
        <c:marker val="1"/>
        <c:axId val="64887808"/>
        <c:axId val="64812928"/>
      </c:lineChart>
      <c:catAx>
        <c:axId val="47528576"/>
        <c:scaling>
          <c:orientation val="minMax"/>
        </c:scaling>
        <c:delete val="1"/>
        <c:axPos val="b"/>
        <c:numFmt formatCode="General" sourceLinked="0"/>
        <c:tickLblPos val="nextTo"/>
        <c:crossAx val="64811008"/>
        <c:crosses val="autoZero"/>
        <c:lblAlgn val="ctr"/>
        <c:lblOffset val="100"/>
      </c:catAx>
      <c:valAx>
        <c:axId val="64811008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Valores em R$ mil</a:t>
                </a:r>
              </a:p>
            </c:rich>
          </c:tx>
          <c:layout>
            <c:manualLayout>
              <c:xMode val="edge"/>
              <c:yMode val="edge"/>
              <c:x val="9.1348617265135622E-3"/>
              <c:y val="0.30882260155436836"/>
            </c:manualLayout>
          </c:layout>
          <c:spPr>
            <a:noFill/>
            <a:ln w="25400">
              <a:noFill/>
            </a:ln>
          </c:spPr>
        </c:title>
        <c:numFmt formatCode="_-* #,##0_-;\-* #,##0_-;_-* &quot;-&quot;_-;_-@_-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47528576"/>
        <c:crosses val="autoZero"/>
        <c:crossBetween val="between"/>
      </c:valAx>
      <c:valAx>
        <c:axId val="64812928"/>
        <c:scaling>
          <c:orientation val="minMax"/>
          <c:max val="0.2"/>
          <c:min val="-0.2"/>
        </c:scaling>
        <c:axPos val="r"/>
        <c:numFmt formatCode="0.0%" sourceLinked="0"/>
        <c:tickLblPos val="nextTo"/>
        <c:crossAx val="64887808"/>
        <c:crosses val="max"/>
        <c:crossBetween val="between"/>
      </c:valAx>
      <c:catAx>
        <c:axId val="64887808"/>
        <c:scaling>
          <c:orientation val="minMax"/>
        </c:scaling>
        <c:delete val="1"/>
        <c:axPos val="b"/>
        <c:numFmt formatCode="0.0%" sourceLinked="1"/>
        <c:tickLblPos val="nextTo"/>
        <c:crossAx val="64812928"/>
        <c:crosses val="autoZero"/>
        <c:lblAlgn val="ctr"/>
        <c:lblOffset val="100"/>
      </c:catAx>
      <c:dTable>
        <c:showHorzBorder val="1"/>
        <c:showVertBorder val="1"/>
        <c:showOutline val="1"/>
        <c:showKeys val="1"/>
      </c:dTable>
      <c:spPr>
        <a:noFill/>
        <a:ln>
          <a:solidFill>
            <a:schemeClr val="accent3">
              <a:lumMod val="40000"/>
              <a:lumOff val="60000"/>
            </a:schemeClr>
          </a:solidFill>
        </a:ln>
        <a:scene3d>
          <a:camera prst="orthographicFront"/>
          <a:lightRig rig="balanced" dir="t">
            <a:rot lat="0" lon="0" rev="8700000"/>
          </a:lightRig>
        </a:scene3d>
        <a:sp3d>
          <a:bevelT w="190500" h="38100"/>
        </a:sp3d>
      </c:spPr>
    </c:plotArea>
    <c:plotVisOnly val="1"/>
    <c:dispBlanksAs val="gap"/>
  </c:chart>
  <c:spPr>
    <a:solidFill>
      <a:schemeClr val="bg1">
        <a:lumMod val="95000"/>
      </a:schemeClr>
    </a:solidFill>
    <a:ln>
      <a:noFill/>
    </a:ln>
    <a:scene3d>
      <a:camera prst="orthographicFront"/>
      <a:lightRig rig="threePt" dir="t"/>
    </a:scene3d>
    <a:sp3d prstMaterial="matte">
      <a:bevelT w="63500" h="63500" prst="angle"/>
      <a:contourClr>
        <a:srgbClr val="000000"/>
      </a:contourClr>
    </a:sp3d>
  </c:spPr>
  <c:txPr>
    <a:bodyPr/>
    <a:lstStyle/>
    <a:p>
      <a:pPr>
        <a:defRPr sz="1000" b="1" i="0" u="none" strike="noStrike" baseline="0">
          <a:solidFill>
            <a:sysClr val="windowText" lastClr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Evolução do Serviço da Dívida Pública</a:t>
            </a:r>
          </a:p>
        </c:rich>
      </c:tx>
      <c:layout>
        <c:manualLayout>
          <c:xMode val="edge"/>
          <c:yMode val="edge"/>
          <c:x val="1.9740528542881629E-2"/>
          <c:y val="1.9002375296912191E-2"/>
        </c:manualLayout>
      </c:layout>
      <c:spPr>
        <a:noFill/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title>
    <c:plotArea>
      <c:layout>
        <c:manualLayout>
          <c:layoutTarget val="inner"/>
          <c:xMode val="edge"/>
          <c:yMode val="edge"/>
          <c:x val="0.17594078637487753"/>
          <c:y val="0.12459809372281699"/>
          <c:w val="0.74958305863710262"/>
          <c:h val="0.5874760421184575"/>
        </c:manualLayout>
      </c:layout>
      <c:barChart>
        <c:barDir val="col"/>
        <c:grouping val="stacked"/>
        <c:ser>
          <c:idx val="0"/>
          <c:order val="0"/>
          <c:tx>
            <c:strRef>
              <c:f>'t.10-Serviço Dívida'!$C$4</c:f>
              <c:strCache>
                <c:ptCount val="1"/>
                <c:pt idx="0">
                  <c:v>Encargos</c:v>
                </c:pt>
              </c:strCache>
            </c:strRef>
          </c:tx>
          <c:spPr>
            <a:solidFill>
              <a:srgbClr val="40E0D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cat>
            <c:strRef>
              <c:f>'t.10-Serviço Dívida'!$B$5:$B$13</c:f>
              <c:strCach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2020¹</c:v>
                </c:pt>
              </c:strCache>
            </c:strRef>
          </c:cat>
          <c:val>
            <c:numRef>
              <c:f>'t.10-Serviço Dívida'!$C$5:$C$13</c:f>
              <c:numCache>
                <c:formatCode>_-* #,##0_-;\-* #,##0_-;_-* "-"_-;_-@_-</c:formatCode>
                <c:ptCount val="8"/>
                <c:pt idx="0">
                  <c:v>15791.158310000001</c:v>
                </c:pt>
                <c:pt idx="1">
                  <c:v>16967.735199999999</c:v>
                </c:pt>
                <c:pt idx="2">
                  <c:v>22022.987659999999</c:v>
                </c:pt>
                <c:pt idx="3">
                  <c:v>32152.70363</c:v>
                </c:pt>
                <c:pt idx="4">
                  <c:v>36398.059249999998</c:v>
                </c:pt>
                <c:pt idx="5">
                  <c:v>46616.213510000001</c:v>
                </c:pt>
                <c:pt idx="6">
                  <c:v>71670.416769999996</c:v>
                </c:pt>
                <c:pt idx="7">
                  <c:v>19420.54219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D7-433A-883E-1B718B761EBB}"/>
            </c:ext>
          </c:extLst>
        </c:ser>
        <c:ser>
          <c:idx val="1"/>
          <c:order val="1"/>
          <c:tx>
            <c:strRef>
              <c:f>'t.10-Serviço Dívida'!$D$4</c:f>
              <c:strCache>
                <c:ptCount val="1"/>
                <c:pt idx="0">
                  <c:v>Amort.</c:v>
                </c:pt>
              </c:strCache>
            </c:strRef>
          </c:tx>
          <c:spPr>
            <a:solidFill>
              <a:srgbClr val="1CACA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cat>
            <c:strRef>
              <c:f>'t.10-Serviço Dívida'!$B$5:$B$13</c:f>
              <c:strCach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2020¹</c:v>
                </c:pt>
              </c:strCache>
            </c:strRef>
          </c:cat>
          <c:val>
            <c:numRef>
              <c:f>'t.10-Serviço Dívida'!$D$5:$D$13</c:f>
              <c:numCache>
                <c:formatCode>_-* #,##0_-;\-* #,##0_-;_-* "-"_-;_-@_-</c:formatCode>
                <c:ptCount val="8"/>
                <c:pt idx="0">
                  <c:v>52153.11073</c:v>
                </c:pt>
                <c:pt idx="1">
                  <c:v>43180.295380000003</c:v>
                </c:pt>
                <c:pt idx="2">
                  <c:v>51326.875939999998</c:v>
                </c:pt>
                <c:pt idx="3">
                  <c:v>77947.83468</c:v>
                </c:pt>
                <c:pt idx="4">
                  <c:v>92741.204519999999</c:v>
                </c:pt>
                <c:pt idx="5">
                  <c:v>103976.59524</c:v>
                </c:pt>
                <c:pt idx="6">
                  <c:v>111511.36826</c:v>
                </c:pt>
                <c:pt idx="7">
                  <c:v>15965.523660000001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BD7-433A-883E-1B718B761EBB}"/>
            </c:ext>
          </c:extLst>
        </c:ser>
        <c:ser>
          <c:idx val="2"/>
          <c:order val="2"/>
          <c:tx>
            <c:strRef>
              <c:f>'t.10-Serviço Dívida'!$E$4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15817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cat>
            <c:strRef>
              <c:f>'t.10-Serviço Dívida'!$B$5:$B$13</c:f>
              <c:strCach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2020¹</c:v>
                </c:pt>
              </c:strCache>
            </c:strRef>
          </c:cat>
          <c:val>
            <c:numRef>
              <c:f>'t.10-Serviço Dívida'!$E$5:$E$13</c:f>
              <c:numCache>
                <c:formatCode>_-* #,##0_-;\-* #,##0_-;_-* "-"_-;_-@_-</c:formatCode>
                <c:ptCount val="8"/>
                <c:pt idx="0">
                  <c:v>67944.269039999999</c:v>
                </c:pt>
                <c:pt idx="1">
                  <c:v>60148.030580000006</c:v>
                </c:pt>
                <c:pt idx="2">
                  <c:v>73349.863599999997</c:v>
                </c:pt>
                <c:pt idx="3">
                  <c:v>110100.53831</c:v>
                </c:pt>
                <c:pt idx="4">
                  <c:v>129139.26376999999</c:v>
                </c:pt>
                <c:pt idx="5">
                  <c:v>150592.80875</c:v>
                </c:pt>
                <c:pt idx="6">
                  <c:v>183181.78503</c:v>
                </c:pt>
                <c:pt idx="7">
                  <c:v>35386.065849999999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BD7-433A-883E-1B718B761EBB}"/>
            </c:ext>
          </c:extLst>
        </c:ser>
        <c:overlap val="100"/>
        <c:axId val="144186752"/>
        <c:axId val="144235136"/>
      </c:barChart>
      <c:lineChart>
        <c:grouping val="standard"/>
        <c:ser>
          <c:idx val="3"/>
          <c:order val="3"/>
          <c:tx>
            <c:strRef>
              <c:f>'t.10-Serviço Dívida'!$G$4</c:f>
              <c:strCache>
                <c:ptCount val="1"/>
                <c:pt idx="0">
                  <c:v>SDP/RCL%</c:v>
                </c:pt>
              </c:strCache>
            </c:strRef>
          </c:tx>
          <c:spPr>
            <a:ln w="31750" cap="rnd">
              <a:solidFill>
                <a:srgbClr val="F79646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none"/>
          </c:marker>
          <c:dPt>
            <c:idx val="7"/>
            <c:spPr>
              <a:ln w="31750" cap="rnd">
                <a:noFill/>
                <a:round/>
              </a:ln>
              <a:effectLst/>
            </c:spPr>
          </c:dPt>
          <c:cat>
            <c:strRef>
              <c:f>'t.10-Serviço Dívida'!$B$5:$B$13</c:f>
              <c:strCach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2020¹</c:v>
                </c:pt>
              </c:strCache>
            </c:strRef>
          </c:cat>
          <c:val>
            <c:numRef>
              <c:f>'t.10-Serviço Dívida'!$G$5:$G$13</c:f>
              <c:numCache>
                <c:formatCode>0.0%</c:formatCode>
                <c:ptCount val="8"/>
                <c:pt idx="0">
                  <c:v>1.7599000194595951E-2</c:v>
                </c:pt>
                <c:pt idx="1">
                  <c:v>1.3219526725296995E-2</c:v>
                </c:pt>
                <c:pt idx="2">
                  <c:v>1.4024853304359635E-2</c:v>
                </c:pt>
                <c:pt idx="3">
                  <c:v>2.052585021329351E-2</c:v>
                </c:pt>
                <c:pt idx="4">
                  <c:v>2.298340918115542E-2</c:v>
                </c:pt>
                <c:pt idx="5">
                  <c:v>2.4759350769028625E-2</c:v>
                </c:pt>
                <c:pt idx="6">
                  <c:v>2.6529205300227631E-2</c:v>
                </c:pt>
                <c:pt idx="7">
                  <c:v>5.0404333991099564E-3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BD7-433A-883E-1B718B761EBB}"/>
            </c:ext>
          </c:extLst>
        </c:ser>
        <c:marker val="1"/>
        <c:axId val="144584064"/>
        <c:axId val="144581376"/>
      </c:lineChart>
      <c:catAx>
        <c:axId val="1441867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4235136"/>
        <c:crosses val="autoZero"/>
        <c:auto val="1"/>
        <c:lblAlgn val="ctr"/>
        <c:lblOffset val="100"/>
      </c:catAx>
      <c:valAx>
        <c:axId val="144235136"/>
        <c:scaling>
          <c:orientation val="minMax"/>
        </c:scaling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Valores em R$ mil</a:t>
                </a:r>
              </a:p>
            </c:rich>
          </c:tx>
          <c:layout>
            <c:manualLayout>
              <c:xMode val="edge"/>
              <c:yMode val="edge"/>
              <c:x val="3.5528457775462888E-2"/>
              <c:y val="0.30556956604200758"/>
            </c:manualLayout>
          </c:layout>
          <c:spPr>
            <a:noFill/>
            <a:ln>
              <a:noFill/>
            </a:ln>
            <a:effectLst/>
          </c:spPr>
        </c:title>
        <c:numFmt formatCode="_-* #,##0_-;\-* #,##0_-;_-* &quot;-&quot;_-;_-@_-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4186752"/>
        <c:crosses val="autoZero"/>
        <c:crossBetween val="between"/>
      </c:valAx>
      <c:valAx>
        <c:axId val="144581376"/>
        <c:scaling>
          <c:orientation val="minMax"/>
        </c:scaling>
        <c:axPos val="r"/>
        <c:numFmt formatCode="0.0%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4584064"/>
        <c:crosses val="max"/>
        <c:crossBetween val="between"/>
      </c:valAx>
      <c:catAx>
        <c:axId val="144584064"/>
        <c:scaling>
          <c:orientation val="minMax"/>
        </c:scaling>
        <c:delete val="1"/>
        <c:axPos val="b"/>
        <c:numFmt formatCode="General" sourceLinked="1"/>
        <c:tickLblPos val="nextTo"/>
        <c:crossAx val="144581376"/>
        <c:crosses val="autoZero"/>
        <c:auto val="1"/>
        <c:lblAlgn val="ctr"/>
        <c:lblOffset val="10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solidFill>
          <a:schemeClr val="bg1"/>
        </a:solidFill>
        <a:ln>
          <a:noFill/>
        </a:ln>
        <a:effectLst/>
        <a:scene3d>
          <a:camera prst="orthographicFront"/>
          <a:lightRig rig="threePt" dir="t"/>
        </a:scene3d>
        <a:sp3d>
          <a:bevelT w="190500" h="38100"/>
        </a:sp3d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 sz="1100" b="1">
          <a:solidFill>
            <a:sysClr val="windowText" lastClr="000000"/>
          </a:solidFill>
        </a:defRPr>
      </a:pPr>
      <a:endParaRPr lang="pt-B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0.25108040636740991"/>
          <c:y val="8.8121213234478787E-2"/>
          <c:w val="0.75176937356154816"/>
          <c:h val="0.68727216683799741"/>
        </c:manualLayout>
      </c:layout>
      <c:barChart>
        <c:barDir val="col"/>
        <c:grouping val="clustered"/>
        <c:ser>
          <c:idx val="1"/>
          <c:order val="0"/>
          <c:tx>
            <c:strRef>
              <c:f>'t.12-Autonomia '!$C$5</c:f>
              <c:strCache>
                <c:ptCount val="1"/>
                <c:pt idx="0">
                  <c:v>R. Corrente</c:v>
                </c:pt>
              </c:strCache>
            </c:strRef>
          </c:tx>
          <c:spPr>
            <a:solidFill>
              <a:schemeClr val="accent6"/>
            </a:soli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</c:spPr>
          <c:cat>
            <c:strRef>
              <c:f>'t.12-Autonomia '!$B$7:$B$15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2019¹</c:v>
                </c:pt>
                <c:pt idx="8">
                  <c:v>2020¹</c:v>
                </c:pt>
              </c:strCache>
            </c:strRef>
          </c:cat>
          <c:val>
            <c:numRef>
              <c:f>'t.12-Autonomia '!$C$7:$C$15</c:f>
              <c:numCache>
                <c:formatCode>_-* #,##0_-;\-* #,##0_-;_-* "-"_-;_-@_-</c:formatCode>
                <c:ptCount val="9"/>
                <c:pt idx="0">
                  <c:v>3999084.0371999997</c:v>
                </c:pt>
                <c:pt idx="1">
                  <c:v>4695982.2526100008</c:v>
                </c:pt>
                <c:pt idx="2">
                  <c:v>5392472.4135199999</c:v>
                </c:pt>
                <c:pt idx="3">
                  <c:v>5554582.2850600025</c:v>
                </c:pt>
                <c:pt idx="4">
                  <c:v>5806307.4146200009</c:v>
                </c:pt>
                <c:pt idx="5">
                  <c:v>6296943.7177800005</c:v>
                </c:pt>
                <c:pt idx="6">
                  <c:v>7114411.1762899989</c:v>
                </c:pt>
                <c:pt idx="7">
                  <c:v>2366356.6463699997</c:v>
                </c:pt>
                <c:pt idx="8">
                  <c:v>2487208.5115999999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497-42E1-BAAD-D423535C6499}"/>
            </c:ext>
          </c:extLst>
        </c:ser>
        <c:ser>
          <c:idx val="0"/>
          <c:order val="1"/>
          <c:tx>
            <c:strRef>
              <c:f>'t.12-Autonomia '!$D$5</c:f>
              <c:strCache>
                <c:ptCount val="1"/>
                <c:pt idx="0">
                  <c:v>Arrecadação Própria</c:v>
                </c:pt>
              </c:strCache>
            </c:strRef>
          </c:tx>
          <c:spPr>
            <a:solidFill>
              <a:srgbClr val="72EAE4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</c:spPr>
          <c:cat>
            <c:strRef>
              <c:f>'t.12-Autonomia '!$B$7:$B$15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2019¹</c:v>
                </c:pt>
                <c:pt idx="8">
                  <c:v>2020¹</c:v>
                </c:pt>
              </c:strCache>
            </c:strRef>
          </c:cat>
          <c:val>
            <c:numRef>
              <c:f>'t.12-Autonomia '!$D$7:$D$15</c:f>
              <c:numCache>
                <c:formatCode>_-* #,##0_-;\-* #,##0_-;_-* "-"_-;_-@_-</c:formatCode>
                <c:ptCount val="9"/>
                <c:pt idx="0">
                  <c:v>1215869.3075400006</c:v>
                </c:pt>
                <c:pt idx="1">
                  <c:v>1455256.1672800002</c:v>
                </c:pt>
                <c:pt idx="2">
                  <c:v>1639407.6334600006</c:v>
                </c:pt>
                <c:pt idx="3">
                  <c:v>1685591.9043399999</c:v>
                </c:pt>
                <c:pt idx="4">
                  <c:v>1838817.3793900001</c:v>
                </c:pt>
                <c:pt idx="5">
                  <c:v>2050269.3205600001</c:v>
                </c:pt>
                <c:pt idx="6">
                  <c:v>2183745.9091599984</c:v>
                </c:pt>
                <c:pt idx="7">
                  <c:v>818863.2628599999</c:v>
                </c:pt>
                <c:pt idx="8">
                  <c:v>831553.9543300001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497-42E1-BAAD-D423535C6499}"/>
            </c:ext>
          </c:extLst>
        </c:ser>
        <c:dLbls/>
        <c:axId val="117580928"/>
        <c:axId val="117582464"/>
      </c:barChart>
      <c:lineChart>
        <c:grouping val="standard"/>
        <c:ser>
          <c:idx val="2"/>
          <c:order val="2"/>
          <c:tx>
            <c:strRef>
              <c:f>'t.12-Autonomia '!$E$5</c:f>
              <c:strCache>
                <c:ptCount val="1"/>
                <c:pt idx="0">
                  <c:v>Autonomia</c:v>
                </c:pt>
              </c:strCache>
            </c:strRef>
          </c:tx>
          <c:spPr>
            <a:ln w="22225">
              <a:solidFill>
                <a:srgbClr val="CC6600"/>
              </a:solidFill>
            </a:ln>
          </c:spPr>
          <c:marker>
            <c:symbol val="circle"/>
            <c:size val="7"/>
            <c:spPr>
              <a:solidFill>
                <a:srgbClr val="CC6600"/>
              </a:solidFill>
              <a:ln>
                <a:solidFill>
                  <a:srgbClr val="CC6600"/>
                </a:solidFill>
              </a:ln>
            </c:spPr>
          </c:marker>
          <c:dPt>
            <c:idx val="7"/>
            <c:spPr>
              <a:ln w="22225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F86-41EE-B91B-3675B362BC4B}"/>
              </c:ext>
            </c:extLst>
          </c:dPt>
          <c:cat>
            <c:strRef>
              <c:f>'t.12-Autonomia '!$B$7:$B$15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2019¹</c:v>
                </c:pt>
                <c:pt idx="8">
                  <c:v>2020¹</c:v>
                </c:pt>
              </c:strCache>
            </c:strRef>
          </c:cat>
          <c:val>
            <c:numRef>
              <c:f>'t.12-Autonomia '!$E$7:$E$15</c:f>
              <c:numCache>
                <c:formatCode>0.0%</c:formatCode>
                <c:ptCount val="9"/>
                <c:pt idx="0">
                  <c:v>0.3040369485186673</c:v>
                </c:pt>
                <c:pt idx="1">
                  <c:v>0.30989388140706398</c:v>
                </c:pt>
                <c:pt idx="2">
                  <c:v>0.30401780625704844</c:v>
                </c:pt>
                <c:pt idx="3">
                  <c:v>0.30345970548922996</c:v>
                </c:pt>
                <c:pt idx="4">
                  <c:v>0.31669308014245812</c:v>
                </c:pt>
                <c:pt idx="5">
                  <c:v>0.32559752992088487</c:v>
                </c:pt>
                <c:pt idx="6">
                  <c:v>0.30694682315209887</c:v>
                </c:pt>
                <c:pt idx="7">
                  <c:v>0.34604389161546706</c:v>
                </c:pt>
                <c:pt idx="8">
                  <c:v>0.33433222444026978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497-42E1-BAAD-D423535C6499}"/>
            </c:ext>
          </c:extLst>
        </c:ser>
        <c:dLbls/>
        <c:marker val="1"/>
        <c:axId val="117598464"/>
        <c:axId val="117596928"/>
      </c:lineChart>
      <c:catAx>
        <c:axId val="117580928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17582464"/>
        <c:crosses val="autoZero"/>
        <c:lblAlgn val="ctr"/>
        <c:lblOffset val="100"/>
      </c:catAx>
      <c:valAx>
        <c:axId val="117582464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R$ milhões</a:t>
                </a:r>
              </a:p>
            </c:rich>
          </c:tx>
          <c:layout>
            <c:manualLayout>
              <c:xMode val="edge"/>
              <c:yMode val="edge"/>
              <c:x val="4.2476068042515094E-2"/>
              <c:y val="0.34966141732283518"/>
            </c:manualLayout>
          </c:layout>
        </c:title>
        <c:numFmt formatCode="_-* #,##0_-;\-* #,##0_-;_-* &quot;-&quot;_-;_-@_-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17580928"/>
        <c:crosses val="autoZero"/>
        <c:crossBetween val="between"/>
      </c:valAx>
      <c:valAx>
        <c:axId val="117596928"/>
        <c:scaling>
          <c:orientation val="minMax"/>
          <c:max val="0.70000000000000062"/>
        </c:scaling>
        <c:axPos val="r"/>
        <c:numFmt formatCode="0%" sourceLinked="0"/>
        <c:tickLblPos val="nextTo"/>
        <c:crossAx val="117598464"/>
        <c:crosses val="max"/>
        <c:crossBetween val="between"/>
      </c:valAx>
      <c:catAx>
        <c:axId val="117598464"/>
        <c:scaling>
          <c:orientation val="minMax"/>
        </c:scaling>
        <c:delete val="1"/>
        <c:axPos val="b"/>
        <c:numFmt formatCode="General" sourceLinked="1"/>
        <c:tickLblPos val="nextTo"/>
        <c:crossAx val="117596928"/>
        <c:crossesAt val="0"/>
        <c:lblAlgn val="ctr"/>
        <c:lblOffset val="10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c:spPr>
      </c:dTable>
      <c:spPr>
        <a:noFill/>
      </c:spPr>
    </c:plotArea>
    <c:plotVisOnly val="1"/>
    <c:dispBlanksAs val="gap"/>
  </c:chart>
  <c:spPr>
    <a:noFill/>
    <a:ln w="9525">
      <a:solidFill>
        <a:schemeClr val="accent2"/>
      </a:solidFill>
    </a:ln>
    <a:effectLst>
      <a:outerShdw blurRad="50800" dist="38100" dir="2700000" algn="tl" rotWithShape="0">
        <a:prstClr val="black">
          <a:alpha val="40000"/>
        </a:prstClr>
      </a:outerShdw>
    </a:effectLst>
    <a:scene3d>
      <a:camera prst="orthographicFront"/>
      <a:lightRig rig="threePt" dir="t"/>
    </a:scene3d>
    <a:sp3d>
      <a:bevelT w="82550" h="44450" prst="angle"/>
      <a:bevelB w="82550" h="44450" prst="angle"/>
      <a:contourClr>
        <a:srgbClr val="000000"/>
      </a:contourClr>
    </a:sp3d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 panose="020F0502020204030204" pitchFamily="34" charset="0"/>
          <a:ea typeface="Arial"/>
          <a:cs typeface="Arial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097217089741108E-2"/>
          <c:y val="1.5392894258385765E-3"/>
          <c:w val="0.94879924601954591"/>
          <c:h val="0.96129218103305769"/>
        </c:manualLayout>
      </c:layout>
      <c:pie3DChart>
        <c:varyColors val="1"/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4996162483299761E-3"/>
          <c:y val="0.81309654280427968"/>
          <c:w val="0.95201159782824996"/>
          <c:h val="0.1748492111903904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8254503449022993E-2"/>
          <c:y val="6.3976939659349613E-2"/>
          <c:w val="0.87957649767221868"/>
          <c:h val="0.8911172146329317"/>
        </c:manualLayout>
      </c:layout>
      <c:pie3DChart>
        <c:varyColors val="1"/>
        <c:ser>
          <c:idx val="0"/>
          <c:order val="0"/>
          <c:tx>
            <c:strRef>
              <c:f>'t.03-Demons.Orç. Liq'!$O$38</c:f>
              <c:strCache>
                <c:ptCount val="1"/>
                <c:pt idx="0">
                  <c:v>2019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CE5-410B-9A61-407480B7FA45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CE5-410B-9A61-407480B7FA45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CE5-410B-9A61-407480B7FA45}"/>
              </c:ext>
            </c:extLst>
          </c:dPt>
          <c:dPt>
            <c:idx val="3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CE5-410B-9A61-407480B7FA45}"/>
              </c:ext>
            </c:extLst>
          </c:dPt>
          <c:dPt>
            <c:idx val="4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CE5-410B-9A61-407480B7FA45}"/>
              </c:ext>
            </c:extLst>
          </c:dPt>
          <c:dPt>
            <c:idx val="5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CE5-410B-9A61-407480B7FA45}"/>
              </c:ext>
            </c:extLst>
          </c:dPt>
          <c:dLbls>
            <c:dLbl>
              <c:idx val="0"/>
              <c:layout>
                <c:manualLayout>
                  <c:x val="-0.20970074428051602"/>
                  <c:y val="-0.13985922279311763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CE5-410B-9A61-407480B7FA45}"/>
                </c:ext>
              </c:extLst>
            </c:dLbl>
            <c:dLbl>
              <c:idx val="1"/>
              <c:layout>
                <c:manualLayout>
                  <c:x val="0.16712170984580479"/>
                  <c:y val="-8.8121131168580544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CE5-410B-9A61-407480B7FA45}"/>
                </c:ext>
              </c:extLst>
            </c:dLbl>
            <c:dLbl>
              <c:idx val="2"/>
              <c:layout>
                <c:manualLayout>
                  <c:x val="-0.14800593278209029"/>
                  <c:y val="4.4727326762098174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CE5-410B-9A61-407480B7FA45}"/>
                </c:ext>
              </c:extLst>
            </c:dLbl>
            <c:dLbl>
              <c:idx val="4"/>
              <c:layout>
                <c:manualLayout>
                  <c:x val="-2.629498123638984E-2"/>
                  <c:y val="-6.7776181749137345E-3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CE5-410B-9A61-407480B7FA45}"/>
                </c:ext>
              </c:extLst>
            </c:dLbl>
            <c:dLbl>
              <c:idx val="5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't.03-Demons.Orç. Liq'!$L$39:$L$44</c:f>
              <c:strCache>
                <c:ptCount val="6"/>
                <c:pt idx="0">
                  <c:v>      Transferências Correntes</c:v>
                </c:pt>
                <c:pt idx="1">
                  <c:v>      Impostos, Taxas e Contribuições de Melhoria</c:v>
                </c:pt>
                <c:pt idx="2">
                  <c:v>      Outras Receitas Correntes</c:v>
                </c:pt>
                <c:pt idx="3">
                  <c:v>      Receita de Contribuição</c:v>
                </c:pt>
                <c:pt idx="4">
                  <c:v>      Receita Patrimonial</c:v>
                </c:pt>
                <c:pt idx="5">
                  <c:v>      Receita de Serviços</c:v>
                </c:pt>
              </c:strCache>
            </c:strRef>
          </c:cat>
          <c:val>
            <c:numRef>
              <c:f>'t.03-Demons.Orç. Liq'!$O$39:$O$44</c:f>
              <c:numCache>
                <c:formatCode>_(* #,##0_);_(* \(#,##0\);_(* "-"??_);_(@_)</c:formatCode>
                <c:ptCount val="6"/>
                <c:pt idx="0">
                  <c:v>1480301.4992199999</c:v>
                </c:pt>
                <c:pt idx="1">
                  <c:v>758389.30455</c:v>
                </c:pt>
                <c:pt idx="2">
                  <c:v>45592.291909999985</c:v>
                </c:pt>
                <c:pt idx="3">
                  <c:v>134006.29</c:v>
                </c:pt>
                <c:pt idx="4">
                  <c:v>41411.00402</c:v>
                </c:pt>
                <c:pt idx="5">
                  <c:v>27508.121899999998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CE5-410B-9A61-407480B7FA45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26"/>
  <c:chart>
    <c:title>
      <c:tx>
        <c:rich>
          <a:bodyPr/>
          <a:lstStyle/>
          <a:p>
            <a:pPr>
              <a:defRPr sz="1600" b="1">
                <a:solidFill>
                  <a:srgbClr val="158179"/>
                </a:solidFill>
                <a:latin typeface="Century Gothic" panose="020B0502020202020204" pitchFamily="34" charset="0"/>
              </a:defRPr>
            </a:pPr>
            <a:r>
              <a:rPr lang="en-US" sz="1600" b="1">
                <a:solidFill>
                  <a:srgbClr val="158179"/>
                </a:solidFill>
                <a:latin typeface="Century Gothic" panose="020B0502020202020204" pitchFamily="34" charset="0"/>
              </a:rPr>
              <a:t>Composição da Despesa - 2020</a:t>
            </a:r>
          </a:p>
        </c:rich>
      </c:tx>
      <c:layout>
        <c:manualLayout>
          <c:xMode val="edge"/>
          <c:yMode val="edge"/>
          <c:x val="0.32204761632902063"/>
          <c:y val="3.1670761338595151E-2"/>
        </c:manualLayout>
      </c:layout>
      <c:spPr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title>
    <c:plotArea>
      <c:layout>
        <c:manualLayout>
          <c:layoutTarget val="inner"/>
          <c:xMode val="edge"/>
          <c:yMode val="edge"/>
          <c:x val="2.3691892983231592E-2"/>
          <c:y val="0.16348080201315038"/>
          <c:w val="0.94707220848953233"/>
          <c:h val="0.75081635414129932"/>
        </c:manualLayout>
      </c:layout>
      <c:ofPieChart>
        <c:ofPieType val="pie"/>
        <c:varyColors val="1"/>
        <c:ser>
          <c:idx val="1"/>
          <c:order val="0"/>
          <c:dPt>
            <c:idx val="0"/>
            <c:spPr>
              <a:solidFill>
                <a:srgbClr val="15817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7E1-4117-B64B-B15C9E96CF33}"/>
              </c:ext>
            </c:extLst>
          </c:dPt>
          <c:dPt>
            <c:idx val="1"/>
            <c:spPr>
              <a:solidFill>
                <a:schemeClr val="accent5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7E1-4117-B64B-B15C9E96CF33}"/>
              </c:ext>
            </c:extLst>
          </c:dPt>
          <c:dPt>
            <c:idx val="2"/>
            <c:spPr>
              <a:solidFill>
                <a:srgbClr val="1CACA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7E1-4117-B64B-B15C9E96CF33}"/>
              </c:ext>
            </c:extLst>
          </c:dPt>
          <c:dPt>
            <c:idx val="3"/>
            <c:spPr>
              <a:solidFill>
                <a:schemeClr val="accent5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7E1-4117-B64B-B15C9E96CF33}"/>
              </c:ext>
            </c:extLst>
          </c:dPt>
          <c:dLbls>
            <c:dLbl>
              <c:idx val="0"/>
              <c:layout>
                <c:manualLayout>
                  <c:x val="-0.11462091354336336"/>
                  <c:y val="-0.1847784540700043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7E1-4117-B64B-B15C9E96CF33}"/>
                </c:ext>
              </c:extLst>
            </c:dLbl>
            <c:dLbl>
              <c:idx val="1"/>
              <c:layout>
                <c:manualLayout>
                  <c:x val="9.892576932706576E-2"/>
                  <c:y val="0.2366350613157909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7E1-4117-B64B-B15C9E96CF33}"/>
                </c:ext>
              </c:extLst>
            </c:dLbl>
            <c:dLbl>
              <c:idx val="2"/>
              <c:layout>
                <c:manualLayout>
                  <c:x val="-0.15850835365836524"/>
                  <c:y val="0.1010403853984336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7E1-4117-B64B-B15C9E96CF33}"/>
                </c:ext>
              </c:extLst>
            </c:dLbl>
            <c:dLbl>
              <c:idx val="3"/>
              <c:layout>
                <c:manualLayout>
                  <c:x val="3.427647106812616E-2"/>
                  <c:y val="-0.16427174608546671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7E1-4117-B64B-B15C9E96CF33}"/>
                </c:ext>
              </c:extLst>
            </c:dLbl>
            <c:dLbl>
              <c:idx val="4"/>
              <c:layout>
                <c:manualLayout>
                  <c:x val="-5.3252764626286572E-2"/>
                  <c:y val="0.24013135698534671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400" b="1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6174074074074071"/>
                      <c:h val="0.147697111631537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B1C-4F1C-A3CA-5043F235AE2B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1C-4F1C-A3CA-5043F235AE2B}"/>
                </c:ext>
              </c:extLst>
            </c:dLbl>
            <c:dLbl>
              <c:idx val="6"/>
              <c:layout>
                <c:manualLayout>
                  <c:x val="1.4705234762321377E-2"/>
                  <c:y val="1.0016780689299657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accent5">
                          <a:lumMod val="75000"/>
                        </a:schemeClr>
                      </a:solidFill>
                    </a:defRPr>
                  </a:pPr>
                  <a:endParaRPr lang="pt-BR"/>
                </a:p>
              </c:tx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B1C-4F1C-A3CA-5043F235AE2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bestFit"/>
            <c:showCatName val="1"/>
            <c:showPercent val="1"/>
            <c:showLeaderLines val="1"/>
            <c:leaderLines>
              <c:spPr>
                <a:ln>
                  <a:noFill/>
                </a:ln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't.03-Demons.Orç. Emp'!$L$8:$L$13</c:f>
              <c:strCache>
                <c:ptCount val="6"/>
                <c:pt idx="0">
                  <c:v>      Pessoal e Encargos  Sociais</c:v>
                </c:pt>
                <c:pt idx="1">
                  <c:v>     Outras Despesas Correntes</c:v>
                </c:pt>
                <c:pt idx="2">
                  <c:v>      Investimentos</c:v>
                </c:pt>
                <c:pt idx="3">
                  <c:v>      Amortização</c:v>
                </c:pt>
                <c:pt idx="4">
                  <c:v>      Juros e Encargos</c:v>
                </c:pt>
                <c:pt idx="5">
                  <c:v>      Inversões Financeiras</c:v>
                </c:pt>
              </c:strCache>
            </c:strRef>
          </c:cat>
          <c:val>
            <c:numRef>
              <c:f>'t.03-Demons.Orç. Emp'!$P$8:$P$13</c:f>
              <c:numCache>
                <c:formatCode>0.0%</c:formatCode>
                <c:ptCount val="6"/>
                <c:pt idx="0">
                  <c:v>0.42000171147164145</c:v>
                </c:pt>
                <c:pt idx="1">
                  <c:v>0.43240425066809007</c:v>
                </c:pt>
                <c:pt idx="2">
                  <c:v>0.13362539920576927</c:v>
                </c:pt>
                <c:pt idx="3">
                  <c:v>7.3839250246270083E-3</c:v>
                </c:pt>
                <c:pt idx="4">
                  <c:v>6.5773511455995423E-3</c:v>
                </c:pt>
                <c:pt idx="5">
                  <c:v>7.362484272793857E-6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6B6-4CED-8C87-6E8796060065}"/>
            </c:ext>
          </c:extLst>
        </c:ser>
        <c:dLbls>
          <c:showCatName val="1"/>
          <c:showPercent val="1"/>
        </c:dLbls>
        <c:gapWidth val="100"/>
        <c:splitType val="percent"/>
        <c:splitPos val="3"/>
        <c:secondPieSize val="75"/>
        <c:serLines>
          <c:spPr>
            <a:ln>
              <a:solidFill>
                <a:srgbClr val="158179"/>
              </a:solidFill>
            </a:ln>
          </c:spPr>
        </c:serLines>
      </c:ofPieChart>
      <c:spPr>
        <a:noFill/>
        <a:ln>
          <a:noFill/>
        </a:ln>
        <a:scene3d>
          <a:camera prst="orthographicFront"/>
          <a:lightRig rig="threePt" dir="t"/>
        </a:scene3d>
        <a:sp3d>
          <a:bevelT/>
          <a:bevelB/>
        </a:sp3d>
      </c:spPr>
    </c:plotArea>
    <c:plotVisOnly val="1"/>
    <c:dispBlanksAs val="zero"/>
  </c:chart>
  <c:spPr>
    <a:solidFill>
      <a:srgbClr val="FEF1E6"/>
    </a:solidFill>
    <a:ln>
      <a:solidFill>
        <a:schemeClr val="accent1"/>
      </a:solidFill>
    </a:ln>
    <a:scene3d>
      <a:camera prst="orthographicFront"/>
      <a:lightRig rig="threePt" dir="t"/>
    </a:scene3d>
    <a:sp3d>
      <a:bevelB/>
    </a:sp3d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't.03-Demons.Orç. Liq'!$G$37</c:f>
              <c:strCache>
                <c:ptCount val="1"/>
                <c:pt idx="0">
                  <c:v>Contrib.% Arrec. Própria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DBA-42A0-9BAF-610919B184F1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DBA-42A0-9BAF-610919B184F1}"/>
              </c:ext>
            </c:extLst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DBA-42A0-9BAF-610919B184F1}"/>
              </c:ext>
            </c:extLst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DBA-42A0-9BAF-610919B184F1}"/>
              </c:ext>
            </c:extLst>
          </c:dPt>
          <c:dPt>
            <c:idx val="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DBA-42A0-9BAF-610919B184F1}"/>
              </c:ext>
            </c:extLst>
          </c:dPt>
          <c:dPt>
            <c:idx val="5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DBA-42A0-9BAF-610919B184F1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8DBA-42A0-9BAF-610919B184F1}"/>
              </c:ext>
            </c:extLst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DBA-42A0-9BAF-610919B184F1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Val val="1"/>
            <c:showCatName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't.03-Demons.Orç. Liq'!$B$38:$B$45</c:f>
              <c:strCache>
                <c:ptCount val="8"/>
                <c:pt idx="0">
                  <c:v>IPTU</c:v>
                </c:pt>
                <c:pt idx="1">
                  <c:v>ISS</c:v>
                </c:pt>
                <c:pt idx="2">
                  <c:v>ITBI</c:v>
                </c:pt>
                <c:pt idx="3">
                  <c:v>IRRF</c:v>
                </c:pt>
                <c:pt idx="4">
                  <c:v>Taxas </c:v>
                </c:pt>
                <c:pt idx="5">
                  <c:v>Dívida Ativa</c:v>
                </c:pt>
                <c:pt idx="6">
                  <c:v>Juros e Multas</c:v>
                </c:pt>
                <c:pt idx="7">
                  <c:v>CIP</c:v>
                </c:pt>
              </c:strCache>
            </c:strRef>
          </c:cat>
          <c:val>
            <c:numRef>
              <c:f>'t.03-Demons.Orç. Liq'!$G$38:$G$45</c:f>
              <c:numCache>
                <c:formatCode>0.0%</c:formatCode>
                <c:ptCount val="8"/>
                <c:pt idx="0">
                  <c:v>0.97242760720902055</c:v>
                </c:pt>
                <c:pt idx="1">
                  <c:v>-0.64607708881603021</c:v>
                </c:pt>
                <c:pt idx="2">
                  <c:v>-0.20273763774670037</c:v>
                </c:pt>
                <c:pt idx="3">
                  <c:v>0.51330028670218741</c:v>
                </c:pt>
                <c:pt idx="4">
                  <c:v>-0.25032302830067932</c:v>
                </c:pt>
                <c:pt idx="5">
                  <c:v>-5.303201812060121E-2</c:v>
                </c:pt>
                <c:pt idx="6">
                  <c:v>-3.1017851228243545E-2</c:v>
                </c:pt>
                <c:pt idx="7">
                  <c:v>0.69745973030104669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DBA-42A0-9BAF-610919B184F1}"/>
            </c:ext>
          </c:extLst>
        </c:ser>
        <c:ser>
          <c:idx val="1"/>
          <c:order val="1"/>
          <c:tx>
            <c:strRef>
              <c:f>'t.03-Demons.Orç. Liq'!$B$38</c:f>
              <c:strCache>
                <c:ptCount val="1"/>
                <c:pt idx="0">
                  <c:v>IPTU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DBA-42A0-9BAF-610919B184F1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8DBA-42A0-9BAF-610919B184F1}"/>
              </c:ext>
            </c:extLst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DBA-42A0-9BAF-610919B184F1}"/>
              </c:ext>
            </c:extLst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8DBA-42A0-9BAF-610919B184F1}"/>
              </c:ext>
            </c:extLst>
          </c:dPt>
          <c:dPt>
            <c:idx val="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DBA-42A0-9BAF-610919B184F1}"/>
              </c:ext>
            </c:extLst>
          </c:dPt>
          <c:dPt>
            <c:idx val="5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8DBA-42A0-9BAF-610919B184F1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DBA-42A0-9BAF-610919B184F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't.03-Demons.Orç. Liq'!$B$38:$B$45</c:f>
              <c:strCache>
                <c:ptCount val="8"/>
                <c:pt idx="0">
                  <c:v>IPTU</c:v>
                </c:pt>
                <c:pt idx="1">
                  <c:v>ISS</c:v>
                </c:pt>
                <c:pt idx="2">
                  <c:v>ITBI</c:v>
                </c:pt>
                <c:pt idx="3">
                  <c:v>IRRF</c:v>
                </c:pt>
                <c:pt idx="4">
                  <c:v>Taxas </c:v>
                </c:pt>
                <c:pt idx="5">
                  <c:v>Dívida Ativa</c:v>
                </c:pt>
                <c:pt idx="6">
                  <c:v>Juros e Multas</c:v>
                </c:pt>
                <c:pt idx="7">
                  <c:v>CIP</c:v>
                </c:pt>
              </c:strCache>
            </c:strRef>
          </c:cat>
          <c:val>
            <c:numRef>
              <c:f>'t.03-Demons.Orç. Liq'!$B$39:$B$45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8DBA-42A0-9BAF-610919B184F1}"/>
            </c:ext>
          </c:extLst>
        </c:ser>
        <c:dLbls>
          <c:showVal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0"/>
  <c:chart>
    <c:autoTitleDeleted val="1"/>
    <c:plotArea>
      <c:layout>
        <c:manualLayout>
          <c:layoutTarget val="inner"/>
          <c:xMode val="edge"/>
          <c:yMode val="edge"/>
          <c:x val="0.18784191388464139"/>
          <c:y val="9.8911169176779265E-2"/>
          <c:w val="0.735272191005933"/>
          <c:h val="0.66918998315416123"/>
        </c:manualLayout>
      </c:layout>
      <c:barChart>
        <c:barDir val="col"/>
        <c:grouping val="clustered"/>
        <c:ser>
          <c:idx val="1"/>
          <c:order val="0"/>
          <c:tx>
            <c:strRef>
              <c:f>'t.05-Educação'!$C$4</c:f>
              <c:strCache>
                <c:ptCount val="1"/>
                <c:pt idx="0">
                  <c:v>RLIT</c:v>
                </c:pt>
              </c:strCache>
            </c:strRef>
          </c:tx>
          <c:spPr>
            <a:solidFill>
              <a:srgbClr val="15817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cat>
            <c:strRef>
              <c:f>'t.05-Educação'!$B$5:$B$13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2019¹</c:v>
                </c:pt>
                <c:pt idx="8">
                  <c:v>2020¹</c:v>
                </c:pt>
              </c:strCache>
            </c:strRef>
          </c:cat>
          <c:val>
            <c:numRef>
              <c:f>'t.05-Educação'!$C$5:$C$13</c:f>
              <c:numCache>
                <c:formatCode>_(* #,##0_);_(* \(#,##0\);_(* "-"??_);_(@_)</c:formatCode>
                <c:ptCount val="9"/>
                <c:pt idx="0">
                  <c:v>2669944.25893</c:v>
                </c:pt>
                <c:pt idx="1">
                  <c:v>3034616.4507800001</c:v>
                </c:pt>
                <c:pt idx="2">
                  <c:v>3233391.0755500002</c:v>
                </c:pt>
                <c:pt idx="3">
                  <c:v>3398298.3334499998</c:v>
                </c:pt>
                <c:pt idx="4">
                  <c:v>3643134.3809199999</c:v>
                </c:pt>
                <c:pt idx="5">
                  <c:v>3937413.8866599998</c:v>
                </c:pt>
                <c:pt idx="6">
                  <c:v>4252572.2085600002</c:v>
                </c:pt>
                <c:pt idx="7">
                  <c:v>1576420.0837999999</c:v>
                </c:pt>
                <c:pt idx="8">
                  <c:v>1576906.1091100001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AE9-4567-8B93-142E87B14815}"/>
            </c:ext>
          </c:extLst>
        </c:ser>
        <c:ser>
          <c:idx val="0"/>
          <c:order val="1"/>
          <c:tx>
            <c:strRef>
              <c:f>'t.05-Educação'!$D$4</c:f>
              <c:strCache>
                <c:ptCount val="1"/>
                <c:pt idx="0">
                  <c:v>Gastos com Educação</c:v>
                </c:pt>
              </c:strCache>
            </c:strRef>
          </c:tx>
          <c:spPr>
            <a:solidFill>
              <a:srgbClr val="1FBFB4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cat>
            <c:strRef>
              <c:f>'t.05-Educação'!$B$5:$B$13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2019¹</c:v>
                </c:pt>
                <c:pt idx="8">
                  <c:v>2020¹</c:v>
                </c:pt>
              </c:strCache>
            </c:strRef>
          </c:cat>
          <c:val>
            <c:numRef>
              <c:f>'t.05-Educação'!$D$5:$D$13</c:f>
              <c:numCache>
                <c:formatCode>#,##0;\-#,##0</c:formatCode>
                <c:ptCount val="9"/>
                <c:pt idx="0">
                  <c:v>723133.44032000005</c:v>
                </c:pt>
                <c:pt idx="1">
                  <c:v>825859.82351000002</c:v>
                </c:pt>
                <c:pt idx="2">
                  <c:v>869792.08140999998</c:v>
                </c:pt>
                <c:pt idx="3">
                  <c:v>868644.36872999999</c:v>
                </c:pt>
                <c:pt idx="4">
                  <c:v>1015056.81985</c:v>
                </c:pt>
                <c:pt idx="5">
                  <c:v>1023059.72938</c:v>
                </c:pt>
                <c:pt idx="6">
                  <c:v>1123246.6012000002</c:v>
                </c:pt>
                <c:pt idx="7">
                  <c:v>289619.14533999999</c:v>
                </c:pt>
                <c:pt idx="8">
                  <c:v>358182.67460999999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AE9-4567-8B93-142E87B14815}"/>
            </c:ext>
          </c:extLst>
        </c:ser>
        <c:axId val="46314624"/>
        <c:axId val="46316160"/>
      </c:barChart>
      <c:lineChart>
        <c:grouping val="standard"/>
        <c:ser>
          <c:idx val="2"/>
          <c:order val="2"/>
          <c:tx>
            <c:strRef>
              <c:f>'t.05-Educação'!$E$4</c:f>
              <c:strCache>
                <c:ptCount val="1"/>
                <c:pt idx="0">
                  <c:v>Realização %</c:v>
                </c:pt>
              </c:strCache>
            </c:strRef>
          </c:tx>
          <c:spPr>
            <a:ln w="31750">
              <a:solidFill>
                <a:srgbClr val="F79646">
                  <a:lumMod val="75000"/>
                </a:srgbClr>
              </a:solidFill>
            </a:ln>
          </c:spPr>
          <c:marker>
            <c:symbol val="none"/>
          </c:marker>
          <c:dPt>
            <c:idx val="7"/>
            <c:spPr>
              <a:ln w="31750">
                <a:noFill/>
              </a:ln>
            </c:spPr>
          </c:dPt>
          <c:cat>
            <c:strRef>
              <c:f>'t.05-Educação'!$B$5:$B$13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2019¹</c:v>
                </c:pt>
                <c:pt idx="8">
                  <c:v>2020¹</c:v>
                </c:pt>
              </c:strCache>
            </c:strRef>
          </c:cat>
          <c:val>
            <c:numRef>
              <c:f>'t.05-Educação'!$E$5:$E$13</c:f>
              <c:numCache>
                <c:formatCode>0.00%</c:formatCode>
                <c:ptCount val="9"/>
                <c:pt idx="0">
                  <c:v>0.27084214882066532</c:v>
                </c:pt>
                <c:pt idx="1">
                  <c:v>0.27214636080211252</c:v>
                </c:pt>
                <c:pt idx="2">
                  <c:v>0.26900305626100246</c:v>
                </c:pt>
                <c:pt idx="3">
                  <c:v>0.25561156893725107</c:v>
                </c:pt>
                <c:pt idx="4">
                  <c:v>0.27862184419166769</c:v>
                </c:pt>
                <c:pt idx="5">
                  <c:v>0.2598303756803767</c:v>
                </c:pt>
                <c:pt idx="6">
                  <c:v>0.26413345761396306</c:v>
                </c:pt>
                <c:pt idx="7">
                  <c:v>0.18371952268069677</c:v>
                </c:pt>
                <c:pt idx="8">
                  <c:v>0.22714267675210983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AE9-4567-8B93-142E87B14815}"/>
            </c:ext>
          </c:extLst>
        </c:ser>
        <c:marker val="1"/>
        <c:axId val="46634112"/>
        <c:axId val="46610688"/>
      </c:lineChart>
      <c:catAx>
        <c:axId val="4631462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46316160"/>
        <c:crosses val="autoZero"/>
        <c:lblAlgn val="ctr"/>
        <c:lblOffset val="100"/>
      </c:catAx>
      <c:valAx>
        <c:axId val="46316160"/>
        <c:scaling>
          <c:orientation val="minMax"/>
          <c:max val="5000000"/>
          <c:min val="0"/>
        </c:scaling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Valores em R$ mil</a:t>
                </a:r>
              </a:p>
            </c:rich>
          </c:tx>
          <c:layout>
            <c:manualLayout>
              <c:xMode val="edge"/>
              <c:yMode val="edge"/>
              <c:x val="2.4915064353200973E-2"/>
              <c:y val="0.23315505851623641"/>
            </c:manualLayout>
          </c:layout>
          <c:spPr>
            <a:noFill/>
            <a:ln w="25400">
              <a:noFill/>
            </a:ln>
          </c:spPr>
        </c:title>
        <c:numFmt formatCode="_(* #,##0_);_(* \(#,##0\);_(* &quot;-&quot;??_);_(@_)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46314624"/>
        <c:crosses val="autoZero"/>
        <c:crossBetween val="between"/>
      </c:valAx>
      <c:valAx>
        <c:axId val="46610688"/>
        <c:scaling>
          <c:logBase val="2"/>
          <c:orientation val="minMax"/>
          <c:max val="1"/>
          <c:min val="0.1"/>
        </c:scaling>
        <c:axPos val="r"/>
        <c:numFmt formatCode="0.00%" sourceLinked="1"/>
        <c:tickLblPos val="nextTo"/>
        <c:crossAx val="46634112"/>
        <c:crosses val="max"/>
        <c:crossBetween val="between"/>
      </c:valAx>
      <c:catAx>
        <c:axId val="46634112"/>
        <c:scaling>
          <c:orientation val="minMax"/>
        </c:scaling>
        <c:delete val="1"/>
        <c:axPos val="b"/>
        <c:numFmt formatCode="General" sourceLinked="1"/>
        <c:tickLblPos val="nextTo"/>
        <c:crossAx val="46610688"/>
        <c:crosses val="autoZero"/>
        <c:lblAlgn val="ctr"/>
        <c:lblOffset val="100"/>
      </c:catAx>
      <c:dTable>
        <c:showHorzBorder val="1"/>
        <c:showVertBorder val="1"/>
        <c:showOutline val="1"/>
        <c:showKeys val="1"/>
      </c:dTable>
      <c:spPr>
        <a:scene3d>
          <a:camera prst="orthographicFront"/>
          <a:lightRig rig="threePt" dir="t"/>
        </a:scene3d>
        <a:sp3d>
          <a:bevelT w="139700" h="139700"/>
        </a:sp3d>
      </c:spPr>
    </c:plotArea>
    <c:plotVisOnly val="1"/>
    <c:dispBlanksAs val="gap"/>
  </c:chart>
  <c:spPr>
    <a:noFill/>
    <a:ln>
      <a:noFill/>
    </a:ln>
    <a:effectLst>
      <a:outerShdw blurRad="50800" dist="38100" dir="2700000" algn="tl" rotWithShape="0">
        <a:prstClr val="black">
          <a:alpha val="40000"/>
        </a:prstClr>
      </a:outerShdw>
    </a:effectLst>
    <a:scene3d>
      <a:camera prst="orthographicFront"/>
      <a:lightRig rig="threePt" dir="t"/>
    </a:scene3d>
    <a:sp3d prstMaterial="matte">
      <a:bevelT w="63500" h="63500" prst="angle"/>
      <a:contourClr>
        <a:srgbClr val="000000"/>
      </a:contourClr>
    </a:sp3d>
  </c:spPr>
  <c:txPr>
    <a:bodyPr/>
    <a:lstStyle/>
    <a:p>
      <a:pPr>
        <a:defRPr sz="1100" b="1" i="0" u="none" strike="noStrike" baseline="0">
          <a:solidFill>
            <a:sysClr val="windowText" lastClr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0"/>
  <c:chart>
    <c:autoTitleDeleted val="1"/>
    <c:plotArea>
      <c:layout>
        <c:manualLayout>
          <c:layoutTarget val="inner"/>
          <c:xMode val="edge"/>
          <c:yMode val="edge"/>
          <c:x val="0.18378469469027345"/>
          <c:y val="4.8553026323831287E-2"/>
          <c:w val="0.75045307609845513"/>
          <c:h val="0.70092592674607235"/>
        </c:manualLayout>
      </c:layout>
      <c:barChart>
        <c:barDir val="col"/>
        <c:grouping val="clustered"/>
        <c:ser>
          <c:idx val="1"/>
          <c:order val="0"/>
          <c:tx>
            <c:strRef>
              <c:f>'t.06-Saúde'!$C$4</c:f>
              <c:strCache>
                <c:ptCount val="1"/>
                <c:pt idx="0">
                  <c:v>RLIT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cat>
            <c:strRef>
              <c:f>'t.06-Saúde'!$B$5:$B$13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2019¹</c:v>
                </c:pt>
                <c:pt idx="8">
                  <c:v>2020¹</c:v>
                </c:pt>
              </c:strCache>
            </c:strRef>
          </c:cat>
          <c:val>
            <c:numRef>
              <c:f>'t.06-Saúde'!$C$5:$C$13</c:f>
              <c:numCache>
                <c:formatCode>#,##0;\-#,##0</c:formatCode>
                <c:ptCount val="9"/>
                <c:pt idx="0">
                  <c:v>2669944.25893</c:v>
                </c:pt>
                <c:pt idx="1">
                  <c:v>3034616.4507800001</c:v>
                </c:pt>
                <c:pt idx="2">
                  <c:v>3233391.0755500002</c:v>
                </c:pt>
                <c:pt idx="3">
                  <c:v>3341103.2861700002</c:v>
                </c:pt>
                <c:pt idx="4">
                  <c:v>3575471.4293899997</c:v>
                </c:pt>
                <c:pt idx="5">
                  <c:v>3866712.4305100003</c:v>
                </c:pt>
                <c:pt idx="6">
                  <c:v>4177036.1547399997</c:v>
                </c:pt>
                <c:pt idx="7">
                  <c:v>1576420.0837999999</c:v>
                </c:pt>
                <c:pt idx="8">
                  <c:v>1576906.1091100001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4C3-4429-A993-213F89FC67A5}"/>
            </c:ext>
          </c:extLst>
        </c:ser>
        <c:ser>
          <c:idx val="0"/>
          <c:order val="1"/>
          <c:tx>
            <c:strRef>
              <c:f>'t.06-Saúde'!$D$4</c:f>
              <c:strCache>
                <c:ptCount val="1"/>
                <c:pt idx="0">
                  <c:v>Gastos com Saúde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cat>
            <c:strRef>
              <c:f>'t.06-Saúde'!$B$5:$B$13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2019¹</c:v>
                </c:pt>
                <c:pt idx="8">
                  <c:v>2020¹</c:v>
                </c:pt>
              </c:strCache>
            </c:strRef>
          </c:cat>
          <c:val>
            <c:numRef>
              <c:f>'t.06-Saúde'!$D$5:$D$13</c:f>
              <c:numCache>
                <c:formatCode>#,##0;\-#,##0</c:formatCode>
                <c:ptCount val="9"/>
                <c:pt idx="0">
                  <c:v>694875.94840999995</c:v>
                </c:pt>
                <c:pt idx="1">
                  <c:v>768447.26140999992</c:v>
                </c:pt>
                <c:pt idx="2">
                  <c:v>836464.74534000002</c:v>
                </c:pt>
                <c:pt idx="3">
                  <c:v>874077.63107</c:v>
                </c:pt>
                <c:pt idx="4">
                  <c:v>921353.20897000004</c:v>
                </c:pt>
                <c:pt idx="5">
                  <c:v>952555.12526</c:v>
                </c:pt>
                <c:pt idx="6">
                  <c:v>1109025.7553700004</c:v>
                </c:pt>
                <c:pt idx="7">
                  <c:v>328910.97574999998</c:v>
                </c:pt>
                <c:pt idx="8">
                  <c:v>361584.52890000003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4C3-4429-A993-213F89FC67A5}"/>
            </c:ext>
          </c:extLst>
        </c:ser>
        <c:axId val="64967040"/>
        <c:axId val="64968576"/>
      </c:barChart>
      <c:lineChart>
        <c:grouping val="standard"/>
        <c:ser>
          <c:idx val="2"/>
          <c:order val="2"/>
          <c:tx>
            <c:strRef>
              <c:f>'t.06-Saúde'!$E$4</c:f>
              <c:strCache>
                <c:ptCount val="1"/>
                <c:pt idx="0">
                  <c:v>Realização %</c:v>
                </c:pt>
              </c:strCache>
            </c:strRef>
          </c:tx>
          <c:spPr>
            <a:ln w="31750">
              <a:solidFill>
                <a:srgbClr val="FF9900"/>
              </a:solidFill>
            </a:ln>
          </c:spPr>
          <c:marker>
            <c:symbol val="none"/>
          </c:marker>
          <c:dPt>
            <c:idx val="7"/>
            <c:spPr>
              <a:ln w="31750">
                <a:noFill/>
              </a:ln>
            </c:spPr>
          </c:dPt>
          <c:cat>
            <c:strRef>
              <c:f>'t.06-Saúde'!$B$5:$B$13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2019¹</c:v>
                </c:pt>
                <c:pt idx="8">
                  <c:v>2020¹</c:v>
                </c:pt>
              </c:strCache>
            </c:strRef>
          </c:cat>
          <c:val>
            <c:numRef>
              <c:f>'t.06-Saúde'!$E$5:$E$13</c:f>
              <c:numCache>
                <c:formatCode>0.00%</c:formatCode>
                <c:ptCount val="9"/>
                <c:pt idx="0">
                  <c:v>0.26025859756655617</c:v>
                </c:pt>
                <c:pt idx="1">
                  <c:v>0.25322714546429176</c:v>
                </c:pt>
                <c:pt idx="2">
                  <c:v>0.25869581680518411</c:v>
                </c:pt>
                <c:pt idx="3">
                  <c:v>0.26161347201929203</c:v>
                </c:pt>
                <c:pt idx="4">
                  <c:v>0.25768719654604799</c:v>
                </c:pt>
                <c:pt idx="5">
                  <c:v>0.24634754778864243</c:v>
                </c:pt>
                <c:pt idx="6">
                  <c:v>0.26550542401015725</c:v>
                </c:pt>
                <c:pt idx="7">
                  <c:v>0.20864424345390975</c:v>
                </c:pt>
                <c:pt idx="8">
                  <c:v>0.22929997341698233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E4C3-4429-A993-213F89FC67A5}"/>
            </c:ext>
          </c:extLst>
        </c:ser>
        <c:marker val="1"/>
        <c:axId val="65759488"/>
        <c:axId val="65205376"/>
      </c:lineChart>
      <c:catAx>
        <c:axId val="64967040"/>
        <c:scaling>
          <c:orientation val="minMax"/>
        </c:scaling>
        <c:delete val="1"/>
        <c:axPos val="b"/>
        <c:numFmt formatCode="General" sourceLinked="0"/>
        <c:tickLblPos val="nextTo"/>
        <c:crossAx val="64968576"/>
        <c:crosses val="autoZero"/>
        <c:lblAlgn val="ctr"/>
        <c:lblOffset val="100"/>
      </c:catAx>
      <c:valAx>
        <c:axId val="64968576"/>
        <c:scaling>
          <c:orientation val="minMax"/>
          <c:max val="4300000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Valores em R$ mil</a:t>
                </a:r>
              </a:p>
            </c:rich>
          </c:tx>
          <c:layout>
            <c:manualLayout>
              <c:xMode val="edge"/>
              <c:yMode val="edge"/>
              <c:x val="2.1037276706655658E-2"/>
              <c:y val="0.28763274185390847"/>
            </c:manualLayout>
          </c:layout>
          <c:spPr>
            <a:noFill/>
            <a:ln w="25400">
              <a:noFill/>
            </a:ln>
          </c:spPr>
        </c:title>
        <c:numFmt formatCode="#,##0;\-#,##0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64967040"/>
        <c:crosses val="autoZero"/>
        <c:crossBetween val="between"/>
      </c:valAx>
      <c:valAx>
        <c:axId val="65205376"/>
        <c:scaling>
          <c:orientation val="minMax"/>
          <c:max val="0.4"/>
          <c:min val="0.15000000000000008"/>
        </c:scaling>
        <c:axPos val="r"/>
        <c:numFmt formatCode="0.0%" sourceLinked="0"/>
        <c:tickLblPos val="nextTo"/>
        <c:crossAx val="65759488"/>
        <c:crosses val="max"/>
        <c:crossBetween val="between"/>
        <c:majorUnit val="0.05"/>
      </c:valAx>
      <c:catAx>
        <c:axId val="65759488"/>
        <c:scaling>
          <c:orientation val="minMax"/>
        </c:scaling>
        <c:delete val="1"/>
        <c:axPos val="b"/>
        <c:numFmt formatCode="General" sourceLinked="1"/>
        <c:tickLblPos val="nextTo"/>
        <c:crossAx val="65205376"/>
        <c:crosses val="autoZero"/>
        <c:lblAlgn val="ctr"/>
        <c:lblOffset val="100"/>
      </c:catAx>
      <c:dTable>
        <c:showHorzBorder val="1"/>
        <c:showVertBorder val="1"/>
        <c:showOutline val="1"/>
        <c:showKeys val="1"/>
      </c:dTable>
      <c:spPr>
        <a:noFill/>
        <a:scene3d>
          <a:camera prst="orthographicFront"/>
          <a:lightRig rig="threePt" dir="t"/>
        </a:scene3d>
        <a:sp3d>
          <a:bevelT w="139700" h="139700"/>
        </a:sp3d>
      </c:spPr>
    </c:plotArea>
    <c:plotVisOnly val="1"/>
    <c:dispBlanksAs val="gap"/>
  </c:chart>
  <c:spPr>
    <a:solidFill>
      <a:schemeClr val="bg1"/>
    </a:solidFill>
    <a:ln>
      <a:noFill/>
    </a:ln>
    <a:scene3d>
      <a:camera prst="orthographicFront"/>
      <a:lightRig rig="threePt" dir="t"/>
    </a:scene3d>
    <a:sp3d prstMaterial="matte">
      <a:bevelT w="63500" h="63500" prst="angle"/>
      <a:contourClr>
        <a:srgbClr val="000000"/>
      </a:contourClr>
    </a:sp3d>
  </c:spPr>
  <c:txPr>
    <a:bodyPr/>
    <a:lstStyle/>
    <a:p>
      <a:pPr>
        <a:defRPr sz="1050" b="1" i="0" u="none" strike="noStrike" baseline="0">
          <a:solidFill>
            <a:sysClr val="windowText" lastClr="000000"/>
          </a:solidFill>
          <a:latin typeface="+mn-lt"/>
          <a:ea typeface="Calibri"/>
          <a:cs typeface="Calibri"/>
        </a:defRPr>
      </a:pPr>
      <a:endParaRPr lang="pt-B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0"/>
  <c:chart>
    <c:title>
      <c:tx>
        <c:rich>
          <a:bodyPr/>
          <a:lstStyle/>
          <a:p>
            <a:pPr>
              <a:defRPr sz="1400" b="1"/>
            </a:pPr>
            <a:r>
              <a:rPr lang="pt-BR" sz="1400" b="1"/>
              <a:t>Despesa com Pessoal x RCL (%)</a:t>
            </a:r>
          </a:p>
        </c:rich>
      </c:tx>
      <c:layout>
        <c:manualLayout>
          <c:xMode val="edge"/>
          <c:yMode val="edge"/>
          <c:x val="1.3983427206542515E-2"/>
          <c:y val="1.84352783716605E-2"/>
        </c:manualLayout>
      </c:layout>
      <c:spPr>
        <a:noFill/>
        <a:ln w="2540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title>
    <c:plotArea>
      <c:layout>
        <c:manualLayout>
          <c:layoutTarget val="inner"/>
          <c:xMode val="edge"/>
          <c:yMode val="edge"/>
          <c:x val="0.20948251665958456"/>
          <c:y val="0.11288102616671367"/>
          <c:w val="0.72757762392460357"/>
          <c:h val="0.66080574051323171"/>
        </c:manualLayout>
      </c:layout>
      <c:barChart>
        <c:barDir val="col"/>
        <c:grouping val="clustered"/>
        <c:ser>
          <c:idx val="1"/>
          <c:order val="0"/>
          <c:tx>
            <c:strRef>
              <c:f>'t.07-Pessoal'!$C$4</c:f>
              <c:strCache>
                <c:ptCount val="1"/>
                <c:pt idx="0">
                  <c:v>Receita Corrente Líquida</c:v>
                </c:pt>
              </c:strCache>
            </c:strRef>
          </c:tx>
          <c:spPr>
            <a:solidFill>
              <a:srgbClr val="15817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't.07-Pessoal'!$B$9:$B$17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2019¹</c:v>
                </c:pt>
                <c:pt idx="8">
                  <c:v>2020¹</c:v>
                </c:pt>
              </c:strCache>
            </c:strRef>
          </c:cat>
          <c:val>
            <c:numRef>
              <c:f>'t.07-Pessoal'!$C$9:$C$17</c:f>
              <c:numCache>
                <c:formatCode>_(* #,##0_);_(* \(#,##0\);_(* "-"??_);_(@_)</c:formatCode>
                <c:ptCount val="9"/>
                <c:pt idx="0">
                  <c:v>3860689.1464699991</c:v>
                </c:pt>
                <c:pt idx="1">
                  <c:v>4549938.2716100002</c:v>
                </c:pt>
                <c:pt idx="2">
                  <c:v>5229991.5021000002</c:v>
                </c:pt>
                <c:pt idx="3">
                  <c:v>5363994.0448699994</c:v>
                </c:pt>
                <c:pt idx="4">
                  <c:v>5618803.6662499998</c:v>
                </c:pt>
                <c:pt idx="5">
                  <c:v>6072188.4116400015</c:v>
                </c:pt>
                <c:pt idx="6">
                  <c:v>6886260.7922199992</c:v>
                </c:pt>
                <c:pt idx="7">
                  <c:v>6263636.0293399999</c:v>
                </c:pt>
                <c:pt idx="8">
                  <c:v>7001791.523529999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2B3-45EC-8D25-B0A38320FE55}"/>
            </c:ext>
          </c:extLst>
        </c:ser>
        <c:ser>
          <c:idx val="0"/>
          <c:order val="1"/>
          <c:tx>
            <c:strRef>
              <c:f>'t.07-Pessoal'!$D$4</c:f>
              <c:strCache>
                <c:ptCount val="1"/>
                <c:pt idx="0">
                  <c:v>Despesa Com Pessoal</c:v>
                </c:pt>
              </c:strCache>
            </c:strRef>
          </c:tx>
          <c:spPr>
            <a:solidFill>
              <a:srgbClr val="40E0D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't.07-Pessoal'!$B$9:$B$17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2019¹</c:v>
                </c:pt>
                <c:pt idx="8">
                  <c:v>2020¹</c:v>
                </c:pt>
              </c:strCache>
            </c:strRef>
          </c:cat>
          <c:val>
            <c:numRef>
              <c:f>'t.07-Pessoal'!$D$9:$D$17</c:f>
              <c:numCache>
                <c:formatCode>#,##0</c:formatCode>
                <c:ptCount val="9"/>
                <c:pt idx="0">
                  <c:v>1966973.7761000001</c:v>
                </c:pt>
                <c:pt idx="1">
                  <c:v>2140490.4327799994</c:v>
                </c:pt>
                <c:pt idx="2">
                  <c:v>2342538.5756999995</c:v>
                </c:pt>
                <c:pt idx="3">
                  <c:v>2513406.30969</c:v>
                </c:pt>
                <c:pt idx="4">
                  <c:v>2643555.5599099994</c:v>
                </c:pt>
                <c:pt idx="5">
                  <c:v>2750674.9170200001</c:v>
                </c:pt>
                <c:pt idx="6">
                  <c:v>2913235.5675199996</c:v>
                </c:pt>
                <c:pt idx="7">
                  <c:v>2796285.2626100001</c:v>
                </c:pt>
                <c:pt idx="8">
                  <c:v>2989443.1745500001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2B3-45EC-8D25-B0A38320FE55}"/>
            </c:ext>
          </c:extLst>
        </c:ser>
        <c:dLbls/>
        <c:overlap val="-22"/>
        <c:axId val="117115520"/>
        <c:axId val="117137792"/>
      </c:barChart>
      <c:lineChart>
        <c:grouping val="standard"/>
        <c:ser>
          <c:idx val="3"/>
          <c:order val="2"/>
          <c:tx>
            <c:strRef>
              <c:f>'t.07-Pessoal'!$G$4</c:f>
              <c:strCache>
                <c:ptCount val="1"/>
                <c:pt idx="0">
                  <c:v>(DP/RCL)%</c:v>
                </c:pt>
              </c:strCache>
            </c:strRef>
          </c:tx>
          <c:spPr>
            <a:ln w="38100">
              <a:solidFill>
                <a:srgbClr val="FF9900"/>
              </a:solidFill>
            </a:ln>
          </c:spPr>
          <c:marker>
            <c:symbol val="none"/>
          </c:marker>
          <c:dPt>
            <c:idx val="7"/>
            <c:spPr>
              <a:ln w="381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91C-419E-B42B-7FB8FCC523C1}"/>
              </c:ext>
            </c:extLst>
          </c:dPt>
          <c:cat>
            <c:strRef>
              <c:f>'t.07-Pessoal'!$B$9:$B$17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2019¹</c:v>
                </c:pt>
                <c:pt idx="8">
                  <c:v>2020¹</c:v>
                </c:pt>
              </c:strCache>
            </c:strRef>
          </c:cat>
          <c:val>
            <c:numRef>
              <c:f>'t.07-Pessoal'!$G$9:$G$17</c:f>
              <c:numCache>
                <c:formatCode>0.00%</c:formatCode>
                <c:ptCount val="9"/>
                <c:pt idx="0">
                  <c:v>0.50948773689756699</c:v>
                </c:pt>
                <c:pt idx="1">
                  <c:v>0.47044384011446949</c:v>
                </c:pt>
                <c:pt idx="2">
                  <c:v>0.44790485314544015</c:v>
                </c:pt>
                <c:pt idx="3">
                  <c:v>0.46856992917316226</c:v>
                </c:pt>
                <c:pt idx="4">
                  <c:v>0.470483703815605</c:v>
                </c:pt>
                <c:pt idx="5">
                  <c:v>0.45299564679961685</c:v>
                </c:pt>
                <c:pt idx="6">
                  <c:v>0.42305042684577565</c:v>
                </c:pt>
                <c:pt idx="7">
                  <c:v>0.44643163324172985</c:v>
                </c:pt>
                <c:pt idx="8">
                  <c:v>0.42695403947743549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2B3-45EC-8D25-B0A38320FE55}"/>
            </c:ext>
          </c:extLst>
        </c:ser>
        <c:dLbls/>
        <c:marker val="1"/>
        <c:axId val="117149696"/>
        <c:axId val="117139712"/>
      </c:lineChart>
      <c:catAx>
        <c:axId val="117115520"/>
        <c:scaling>
          <c:orientation val="minMax"/>
        </c:scaling>
        <c:delete val="1"/>
        <c:axPos val="b"/>
        <c:numFmt formatCode="General" sourceLinked="0"/>
        <c:tickLblPos val="nextTo"/>
        <c:crossAx val="117137792"/>
        <c:crosses val="autoZero"/>
        <c:lblAlgn val="ctr"/>
        <c:lblOffset val="100"/>
      </c:catAx>
      <c:valAx>
        <c:axId val="117137792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000"/>
                </a:pPr>
                <a:r>
                  <a:rPr lang="pt-BR" sz="1000"/>
                  <a:t>Valores em R$ mil</a:t>
                </a:r>
              </a:p>
            </c:rich>
          </c:tx>
          <c:layout>
            <c:manualLayout>
              <c:xMode val="edge"/>
              <c:yMode val="edge"/>
              <c:x val="3.9665236787445851E-2"/>
              <c:y val="0.38093115361025648"/>
            </c:manualLayout>
          </c:layout>
          <c:spPr>
            <a:noFill/>
            <a:ln w="25400">
              <a:noFill/>
            </a:ln>
          </c:spPr>
        </c:title>
        <c:numFmt formatCode="_(* #,##0_);_(* \(#,##0\);_(* &quot;-&quot;??_);_(@_)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17115520"/>
        <c:crosses val="autoZero"/>
        <c:crossBetween val="between"/>
      </c:valAx>
      <c:valAx>
        <c:axId val="117139712"/>
        <c:scaling>
          <c:orientation val="minMax"/>
        </c:scaling>
        <c:axPos val="r"/>
        <c:numFmt formatCode="0.00%" sourceLinked="1"/>
        <c:tickLblPos val="nextTo"/>
        <c:crossAx val="117149696"/>
        <c:crosses val="max"/>
        <c:crossBetween val="between"/>
      </c:valAx>
      <c:catAx>
        <c:axId val="117149696"/>
        <c:scaling>
          <c:orientation val="minMax"/>
        </c:scaling>
        <c:delete val="1"/>
        <c:axPos val="b"/>
        <c:numFmt formatCode="General" sourceLinked="1"/>
        <c:tickLblPos val="nextTo"/>
        <c:crossAx val="117139712"/>
        <c:crosses val="autoZero"/>
        <c:lblAlgn val="ctr"/>
        <c:lblOffset val="100"/>
      </c:cat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/>
            </a:pPr>
            <a:endParaRPr lang="pt-BR"/>
          </a:p>
        </c:txPr>
      </c:dTable>
      <c:spPr>
        <a:solidFill>
          <a:schemeClr val="bg1">
            <a:lumMod val="95000"/>
          </a:schemeClr>
        </a:solidFill>
        <a:ln w="25400">
          <a:noFill/>
        </a:ln>
        <a:scene3d>
          <a:camera prst="orthographicFront"/>
          <a:lightRig rig="threePt" dir="t"/>
        </a:scene3d>
        <a:sp3d>
          <a:bevelT w="190500" h="38100"/>
        </a:sp3d>
      </c:spPr>
    </c:plotArea>
    <c:plotVisOnly val="1"/>
    <c:dispBlanksAs val="gap"/>
  </c:chart>
  <c:spPr>
    <a:noFill/>
    <a:ln>
      <a:noFill/>
    </a:ln>
    <a:effectLst>
      <a:outerShdw blurRad="50800" dist="38100" dir="2700000" algn="tl" rotWithShape="0">
        <a:prstClr val="black">
          <a:alpha val="40000"/>
        </a:prstClr>
      </a:outerShdw>
    </a:effectLst>
    <a:scene3d>
      <a:camera prst="orthographicFront"/>
      <a:lightRig rig="threePt" dir="t"/>
    </a:scene3d>
    <a:sp3d>
      <a:bevelT/>
    </a:sp3d>
  </c:spPr>
  <c:txPr>
    <a:bodyPr/>
    <a:lstStyle/>
    <a:p>
      <a:pPr>
        <a:defRPr sz="900" b="0" i="0" u="none" strike="noStrike" baseline="0">
          <a:solidFill>
            <a:sysClr val="windowText" lastClr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0.25461281276270786"/>
          <c:y val="0.11055416651117661"/>
          <c:w val="0.66857516923859772"/>
          <c:h val="0.63770770359866213"/>
        </c:manualLayout>
      </c:layout>
      <c:barChart>
        <c:barDir val="col"/>
        <c:grouping val="clustered"/>
        <c:ser>
          <c:idx val="0"/>
          <c:order val="0"/>
          <c:tx>
            <c:strRef>
              <c:f>'t.09-Invest.'!$C$40</c:f>
              <c:strCache>
                <c:ptCount val="1"/>
                <c:pt idx="0">
                  <c:v>Receita Corrente Líquida</c:v>
                </c:pt>
              </c:strCache>
            </c:strRef>
          </c:tx>
          <c:spPr>
            <a:solidFill>
              <a:srgbClr val="15817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cat>
            <c:strRef>
              <c:f>'t.09-Invest.'!$B$41:$B$49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2019¹</c:v>
                </c:pt>
                <c:pt idx="8">
                  <c:v>2020¹</c:v>
                </c:pt>
              </c:strCache>
            </c:strRef>
          </c:cat>
          <c:val>
            <c:numRef>
              <c:f>'t.09-Invest.'!$C$41:$C$49</c:f>
              <c:numCache>
                <c:formatCode>_-* #,##0_-;\-* #,##0_-;_-* "-"_-;_-@_-</c:formatCode>
                <c:ptCount val="9"/>
                <c:pt idx="0">
                  <c:v>3860689.1464699996</c:v>
                </c:pt>
                <c:pt idx="1">
                  <c:v>4549938.2716099992</c:v>
                </c:pt>
                <c:pt idx="2">
                  <c:v>5229991.5021000002</c:v>
                </c:pt>
                <c:pt idx="3">
                  <c:v>5363994.0448700003</c:v>
                </c:pt>
                <c:pt idx="4">
                  <c:v>5618803.6662499998</c:v>
                </c:pt>
                <c:pt idx="5">
                  <c:v>6082259.9976400007</c:v>
                </c:pt>
                <c:pt idx="6">
                  <c:v>6904910.3792199995</c:v>
                </c:pt>
                <c:pt idx="7">
                  <c:v>6263636.0293399999</c:v>
                </c:pt>
                <c:pt idx="8">
                  <c:v>7020441.1105299983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1B-4DDF-AB0E-A5FE35A28AAB}"/>
            </c:ext>
          </c:extLst>
        </c:ser>
        <c:ser>
          <c:idx val="2"/>
          <c:order val="1"/>
          <c:tx>
            <c:strRef>
              <c:f>'t.09-Invest.'!$D$40</c:f>
              <c:strCache>
                <c:ptCount val="1"/>
                <c:pt idx="0">
                  <c:v>Investimentos*</c:v>
                </c:pt>
              </c:strCache>
            </c:strRef>
          </c:tx>
          <c:spPr>
            <a:solidFill>
              <a:srgbClr val="1FBFB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cat>
            <c:strRef>
              <c:f>'t.09-Invest.'!$B$41:$B$49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2019¹</c:v>
                </c:pt>
                <c:pt idx="8">
                  <c:v>2020¹</c:v>
                </c:pt>
              </c:strCache>
            </c:strRef>
          </c:cat>
          <c:val>
            <c:numRef>
              <c:f>'t.09-Invest.'!$D$41:$D$49</c:f>
              <c:numCache>
                <c:formatCode>_-* #,##0_-;\-* #,##0_-;_-* "-"_-;_-@_-</c:formatCode>
                <c:ptCount val="9"/>
                <c:pt idx="0">
                  <c:v>332212.67339999997</c:v>
                </c:pt>
                <c:pt idx="1">
                  <c:v>427775.22829</c:v>
                </c:pt>
                <c:pt idx="2">
                  <c:v>332250.40951999999</c:v>
                </c:pt>
                <c:pt idx="3">
                  <c:v>450522.03958000004</c:v>
                </c:pt>
                <c:pt idx="4">
                  <c:v>321297.7769</c:v>
                </c:pt>
                <c:pt idx="5">
                  <c:v>362479.46596</c:v>
                </c:pt>
                <c:pt idx="6">
                  <c:v>579938.37988000002</c:v>
                </c:pt>
                <c:pt idx="7">
                  <c:v>387871.16236000002</c:v>
                </c:pt>
                <c:pt idx="8">
                  <c:v>628512.77334000007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91B-4DDF-AB0E-A5FE35A28AAB}"/>
            </c:ext>
          </c:extLst>
        </c:ser>
        <c:axId val="65680128"/>
        <c:axId val="65682048"/>
      </c:barChart>
      <c:lineChart>
        <c:grouping val="standard"/>
        <c:ser>
          <c:idx val="1"/>
          <c:order val="2"/>
          <c:tx>
            <c:strRef>
              <c:f>'t.09-Invest.'!$E$40</c:f>
              <c:strCache>
                <c:ptCount val="1"/>
                <c:pt idx="0">
                  <c:v>Realização(%) em relação a RCL</c:v>
                </c:pt>
              </c:strCache>
            </c:strRef>
          </c:tx>
          <c:spPr>
            <a:ln w="47625">
              <a:solidFill>
                <a:srgbClr val="FF9900"/>
              </a:solidFill>
            </a:ln>
          </c:spPr>
          <c:marker>
            <c:symbol val="triangle"/>
            <c:size val="6"/>
            <c:spPr>
              <a:solidFill>
                <a:schemeClr val="accent2"/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dPt>
            <c:idx val="7"/>
            <c:spPr>
              <a:ln w="47625">
                <a:noFill/>
              </a:ln>
            </c:spPr>
          </c:dPt>
          <c:cat>
            <c:numRef>
              <c:f>'t.09-Invest.'!$B$41:$B$47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't.09-Invest.'!$E$41:$E$49</c:f>
              <c:numCache>
                <c:formatCode>0.0%</c:formatCode>
                <c:ptCount val="9"/>
                <c:pt idx="0">
                  <c:v>8.6050096445541818E-2</c:v>
                </c:pt>
                <c:pt idx="1">
                  <c:v>9.401780919955896E-2</c:v>
                </c:pt>
                <c:pt idx="2">
                  <c:v>6.3527906190017969E-2</c:v>
                </c:pt>
                <c:pt idx="3">
                  <c:v>8.3990033510732337E-2</c:v>
                </c:pt>
                <c:pt idx="4">
                  <c:v>5.7182595439294777E-2</c:v>
                </c:pt>
                <c:pt idx="5">
                  <c:v>5.9596180712538915E-2</c:v>
                </c:pt>
                <c:pt idx="6">
                  <c:v>8.3989269668915192E-2</c:v>
                </c:pt>
                <c:pt idx="7">
                  <c:v>6.192428176591705E-2</c:v>
                </c:pt>
                <c:pt idx="8">
                  <c:v>8.9526108608373664E-2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91B-4DDF-AB0E-A5FE35A28AAB}"/>
            </c:ext>
          </c:extLst>
        </c:ser>
        <c:marker val="1"/>
        <c:axId val="79439360"/>
        <c:axId val="79440896"/>
      </c:lineChart>
      <c:catAx>
        <c:axId val="6568012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65682048"/>
        <c:crosses val="autoZero"/>
        <c:lblAlgn val="ctr"/>
        <c:lblOffset val="100"/>
      </c:catAx>
      <c:valAx>
        <c:axId val="65682048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Valores em R$ mil</a:t>
                </a:r>
              </a:p>
            </c:rich>
          </c:tx>
          <c:layout>
            <c:manualLayout>
              <c:xMode val="edge"/>
              <c:yMode val="edge"/>
              <c:x val="1.8157468908932141E-2"/>
              <c:y val="0.23848588290625541"/>
            </c:manualLayout>
          </c:layout>
        </c:title>
        <c:numFmt formatCode="_-* #,##0_-;\-* #,##0_-;_-* &quot;-&quot;_-;_-@_-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65680128"/>
        <c:crosses val="autoZero"/>
        <c:crossBetween val="between"/>
      </c:valAx>
      <c:catAx>
        <c:axId val="79439360"/>
        <c:scaling>
          <c:orientation val="minMax"/>
        </c:scaling>
        <c:delete val="1"/>
        <c:axPos val="b"/>
        <c:numFmt formatCode="General" sourceLinked="1"/>
        <c:tickLblPos val="nextTo"/>
        <c:crossAx val="79440896"/>
        <c:crosses val="autoZero"/>
        <c:lblAlgn val="ctr"/>
        <c:lblOffset val="100"/>
      </c:catAx>
      <c:valAx>
        <c:axId val="79440896"/>
        <c:scaling>
          <c:orientation val="minMax"/>
          <c:max val="0.2"/>
        </c:scaling>
        <c:axPos val="r"/>
        <c:numFmt formatCode="0.0%" sourceLinked="0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9439360"/>
        <c:crosses val="max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900"/>
            </a:pPr>
            <a:endParaRPr lang="pt-BR"/>
          </a:p>
        </c:txPr>
      </c:dTable>
      <c:spPr>
        <a:noFill/>
        <a:ln w="25400">
          <a:noFill/>
        </a:ln>
        <a:scene3d>
          <a:camera prst="orthographicFront"/>
          <a:lightRig rig="threePt" dir="t"/>
        </a:scene3d>
        <a:sp3d>
          <a:bevelT w="190500" h="38100"/>
        </a:sp3d>
      </c:spPr>
    </c:plotArea>
    <c:plotVisOnly val="1"/>
    <c:dispBlanksAs val="gap"/>
  </c:chart>
  <c:spPr>
    <a:solidFill>
      <a:schemeClr val="bg1"/>
    </a:solidFill>
    <a:ln w="3175">
      <a:noFill/>
      <a:prstDash val="solid"/>
    </a:ln>
    <a:effectLst>
      <a:outerShdw blurRad="50800" dist="38100" dir="2700000" algn="tl" rotWithShape="0">
        <a:prstClr val="black">
          <a:alpha val="40000"/>
        </a:prstClr>
      </a:outerShdw>
    </a:effectLst>
    <a:scene3d>
      <a:camera prst="orthographicFront"/>
      <a:lightRig rig="threePt" dir="t"/>
    </a:scene3d>
    <a:sp3d prstMaterial="metal">
      <a:bevelT w="38100" h="57150" prst="angle"/>
    </a:sp3d>
  </c:spPr>
  <c:txPr>
    <a:bodyPr/>
    <a:lstStyle/>
    <a:p>
      <a:pPr>
        <a:defRPr sz="1000" b="1" i="0" u="none" strike="noStrike" baseline="0">
          <a:solidFill>
            <a:sysClr val="windowText" lastClr="000000"/>
          </a:solidFill>
          <a:latin typeface="+mn-lt"/>
          <a:ea typeface="Arial"/>
          <a:cs typeface="Arial"/>
        </a:defRPr>
      </a:pPr>
      <a:endParaRPr lang="pt-BR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2945862" cy="497333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297" y="5"/>
            <a:ext cx="2945862" cy="497333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87D43B-819C-4009-8ED1-30160211E1A6}" type="datetimeFigureOut">
              <a:rPr lang="pt-BR"/>
              <a:pPr>
                <a:defRPr/>
              </a:pPr>
              <a:t>26/05/2020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2" y="9427770"/>
            <a:ext cx="2945862" cy="497333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297" y="9427770"/>
            <a:ext cx="2945862" cy="497333"/>
          </a:xfrm>
          <a:prstGeom prst="rect">
            <a:avLst/>
          </a:prstGeom>
        </p:spPr>
        <p:txBody>
          <a:bodyPr vert="horz" wrap="square" lIns="91412" tIns="45706" rIns="91412" bIns="4570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DB282CA-FB4C-41E6-870B-C7DF21A3B0E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3875961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2945862" cy="497333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297" y="5"/>
            <a:ext cx="2945862" cy="497333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731482C-7BDA-45DD-838B-E9B9B7082AB4}" type="datetimeFigureOut">
              <a:rPr lang="en-US"/>
              <a:pPr>
                <a:defRPr/>
              </a:pPr>
              <a:t>5/26/2020</a:t>
            </a:fld>
            <a:endParaRPr lang="en-US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2" tIns="45706" rIns="91412" bIns="45706" rtlCol="0" anchor="ctr"/>
          <a:lstStyle/>
          <a:p>
            <a:pPr lvl="0"/>
            <a:endParaRPr lang="en-US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66" y="4714658"/>
            <a:ext cx="5438748" cy="4466755"/>
          </a:xfrm>
          <a:prstGeom prst="rect">
            <a:avLst/>
          </a:prstGeom>
        </p:spPr>
        <p:txBody>
          <a:bodyPr vert="horz" lIns="91412" tIns="45706" rIns="91412" bIns="45706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en-US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2" y="9427770"/>
            <a:ext cx="2945862" cy="497333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297" y="9427770"/>
            <a:ext cx="2945862" cy="497333"/>
          </a:xfrm>
          <a:prstGeom prst="rect">
            <a:avLst/>
          </a:prstGeom>
        </p:spPr>
        <p:txBody>
          <a:bodyPr vert="horz" wrap="square" lIns="91412" tIns="45706" rIns="91412" bIns="4570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29D7511-A360-45C4-A2FE-E433FCC4C71A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xmlns="" val="7569818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63095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52207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20297567"/>
      </p:ext>
    </p:extLst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3999271"/>
      </p:ext>
    </p:extLst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19131090"/>
      </p:ext>
    </p:extLst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59477115"/>
      </p:ext>
    </p:extLst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87993202"/>
      </p:ext>
    </p:extLst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17299859"/>
      </p:ext>
    </p:extLst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27958378"/>
      </p:ext>
    </p:extLst>
  </p:cSld>
  <p:clrMapOvr>
    <a:masterClrMapping/>
  </p:clrMapOvr>
  <p:transition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85896804"/>
      </p:ext>
    </p:extLst>
  </p:cSld>
  <p:clrMapOvr>
    <a:masterClrMapping/>
  </p:clrMapOvr>
  <p:transition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91273570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27982702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00478319"/>
      </p:ext>
    </p:extLst>
  </p:cSld>
  <p:clrMapOvr>
    <a:masterClrMapping/>
  </p:clrMapOvr>
  <p:transition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13668460"/>
      </p:ext>
    </p:extLst>
  </p:cSld>
  <p:clrMapOvr>
    <a:masterClrMapping/>
  </p:clrMapOvr>
  <p:transition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66177632"/>
      </p:ext>
    </p:extLst>
  </p:cSld>
  <p:clrMapOvr>
    <a:masterClrMapping/>
  </p:clrMapOvr>
  <p:transition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62829229"/>
      </p:ext>
    </p:extLst>
  </p:cSld>
  <p:clrMapOvr>
    <a:masterClrMapping/>
  </p:clrMapOvr>
  <p:transition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97853927"/>
      </p:ext>
    </p:extLst>
  </p:cSld>
  <p:clrMapOvr>
    <a:masterClrMapping/>
  </p:clrMapOvr>
  <p:transition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76817313"/>
      </p:ext>
    </p:extLst>
  </p:cSld>
  <p:clrMapOvr>
    <a:masterClrMapping/>
  </p:clrMapOvr>
  <p:transition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96200549"/>
      </p:ext>
    </p:extLst>
  </p:cSld>
  <p:clrMapOvr>
    <a:masterClrMapping/>
  </p:clrMapOvr>
  <p:transition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64910231"/>
      </p:ext>
    </p:extLst>
  </p:cSld>
  <p:clrMapOvr>
    <a:masterClrMapping/>
  </p:clrMapOvr>
  <p:transition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78166933"/>
      </p:ext>
    </p:extLst>
  </p:cSld>
  <p:clrMapOvr>
    <a:masterClrMapping/>
  </p:clrMapOvr>
  <p:transition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46504604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837836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95536218"/>
      </p:ext>
    </p:extLst>
  </p:cSld>
  <p:clrMapOvr>
    <a:masterClrMapping/>
  </p:clrMapOvr>
  <p:transition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12181949"/>
      </p:ext>
    </p:extLst>
  </p:cSld>
  <p:clrMapOvr>
    <a:masterClrMapping/>
  </p:clrMapOvr>
  <p:transition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974811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237808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659810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873110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331423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32217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31108689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1037393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657675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927435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18396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748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41261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949735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2247604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46168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Título</a:t>
            </a:r>
          </a:p>
          <a:p>
            <a:pPr lvl="1"/>
            <a:r>
              <a:rPr lang="en-US" altLang="pt-BR" smtClean="0"/>
              <a:t>Segundo nível</a:t>
            </a:r>
          </a:p>
          <a:p>
            <a:pPr lvl="2"/>
            <a:r>
              <a:rPr lang="en-US" altLang="pt-BR" smtClean="0"/>
              <a:t>Terceiro Nível</a:t>
            </a:r>
          </a:p>
        </p:txBody>
      </p:sp>
      <p:pic>
        <p:nvPicPr>
          <p:cNvPr id="1027" name="Picture 14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671512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5" descr="marca_nova_horizontal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04813"/>
            <a:ext cx="190817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194" r:id="rId1"/>
    <p:sldLayoutId id="2147488195" r:id="rId2"/>
    <p:sldLayoutId id="2147488196" r:id="rId3"/>
    <p:sldLayoutId id="2147488197" r:id="rId4"/>
    <p:sldLayoutId id="2147488198" r:id="rId5"/>
    <p:sldLayoutId id="2147488199" r:id="rId6"/>
    <p:sldLayoutId id="2147488200" r:id="rId7"/>
    <p:sldLayoutId id="2147488201" r:id="rId8"/>
    <p:sldLayoutId id="2147488202" r:id="rId9"/>
    <p:sldLayoutId id="2147488203" r:id="rId10"/>
    <p:sldLayoutId id="2147488214" r:id="rId11"/>
    <p:sldLayoutId id="2147488215" r:id="rId12"/>
    <p:sldLayoutId id="2147488216" r:id="rId13"/>
    <p:sldLayoutId id="2147488217" r:id="rId14"/>
    <p:sldLayoutId id="2147488218" r:id="rId15"/>
    <p:sldLayoutId id="2147488219" r:id="rId16"/>
    <p:sldLayoutId id="2147488220" r:id="rId17"/>
    <p:sldLayoutId id="2147488221" r:id="rId18"/>
    <p:sldLayoutId id="2147488222" r:id="rId19"/>
    <p:sldLayoutId id="2147488223" r:id="rId20"/>
    <p:sldLayoutId id="2147488224" r:id="rId21"/>
    <p:sldLayoutId id="2147488225" r:id="rId22"/>
    <p:sldLayoutId id="2147488226" r:id="rId23"/>
    <p:sldLayoutId id="2147488227" r:id="rId24"/>
    <p:sldLayoutId id="2147488228" r:id="rId25"/>
    <p:sldLayoutId id="2147488229" r:id="rId26"/>
    <p:sldLayoutId id="2147488230" r:id="rId27"/>
    <p:sldLayoutId id="2147488231" r:id="rId28"/>
    <p:sldLayoutId id="2147488232" r:id="rId29"/>
    <p:sldLayoutId id="2147488233" r:id="rId30"/>
    <p:sldLayoutId id="2147488234" r:id="rId3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Título</a:t>
            </a:r>
          </a:p>
          <a:p>
            <a:pPr lvl="1"/>
            <a:r>
              <a:rPr lang="en-US" altLang="pt-BR" smtClean="0"/>
              <a:t>Segundo nível</a:t>
            </a:r>
          </a:p>
          <a:p>
            <a:pPr lvl="2"/>
            <a:r>
              <a:rPr lang="en-US" altLang="pt-BR" smtClean="0"/>
              <a:t>Terceiro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04" r:id="rId1"/>
    <p:sldLayoutId id="2147488205" r:id="rId2"/>
    <p:sldLayoutId id="2147488206" r:id="rId3"/>
    <p:sldLayoutId id="2147488207" r:id="rId4"/>
    <p:sldLayoutId id="2147488208" r:id="rId5"/>
    <p:sldLayoutId id="2147488209" r:id="rId6"/>
    <p:sldLayoutId id="2147488210" r:id="rId7"/>
    <p:sldLayoutId id="2147488211" r:id="rId8"/>
    <p:sldLayoutId id="2147488212" r:id="rId9"/>
    <p:sldLayoutId id="2147488213" r:id="rId10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Office_Excel1.xlsx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Office_Excel2.xlsx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7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Office_Excel3.xlsx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2"/>
          <p:cNvSpPr txBox="1">
            <a:spLocks noChangeArrowheads="1"/>
          </p:cNvSpPr>
          <p:nvPr/>
        </p:nvSpPr>
        <p:spPr bwMode="auto">
          <a:xfrm>
            <a:off x="900113" y="1628775"/>
            <a:ext cx="79200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3600" b="1">
                <a:solidFill>
                  <a:schemeClr val="bg1"/>
                </a:solidFill>
                <a:latin typeface="Arial" panose="020B0604020202020204" pitchFamily="34" charset="0"/>
              </a:rPr>
              <a:t>TÍTULO DA APRESENTAÇÃO AQUI</a:t>
            </a:r>
          </a:p>
        </p:txBody>
      </p:sp>
      <p:sp>
        <p:nvSpPr>
          <p:cNvPr id="26627" name="CaixaDeTexto 3"/>
          <p:cNvSpPr txBox="1">
            <a:spLocks noChangeArrowheads="1"/>
          </p:cNvSpPr>
          <p:nvPr/>
        </p:nvSpPr>
        <p:spPr bwMode="auto">
          <a:xfrm>
            <a:off x="323850" y="5300663"/>
            <a:ext cx="4032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>
                <a:solidFill>
                  <a:schemeClr val="bg1"/>
                </a:solidFill>
                <a:latin typeface="Arial" panose="020B0604020202020204" pitchFamily="34" charset="0"/>
              </a:rPr>
              <a:t>Jurandir Gurgel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>
                <a:solidFill>
                  <a:schemeClr val="bg1"/>
                </a:solidFill>
                <a:latin typeface="Arial" panose="020B0604020202020204" pitchFamily="34" charset="0"/>
              </a:rPr>
              <a:t>Secretário Municipal de Finanças</a:t>
            </a:r>
          </a:p>
        </p:txBody>
      </p:sp>
      <p:pic>
        <p:nvPicPr>
          <p:cNvPr id="26628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5" y="-4462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CaixaDeTexto 3"/>
          <p:cNvSpPr txBox="1">
            <a:spLocks noChangeArrowheads="1"/>
          </p:cNvSpPr>
          <p:nvPr/>
        </p:nvSpPr>
        <p:spPr bwMode="auto">
          <a:xfrm>
            <a:off x="301966" y="6191339"/>
            <a:ext cx="54002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600" b="1" i="1" dirty="0" smtClean="0">
                <a:solidFill>
                  <a:schemeClr val="bg1"/>
                </a:solidFill>
              </a:rPr>
              <a:t>CEPEC – Célula de Estudos e Pesquisas Econômicas</a:t>
            </a:r>
            <a:endParaRPr lang="pt-BR" altLang="pt-BR" sz="1600" i="1" dirty="0">
              <a:solidFill>
                <a:schemeClr val="bg1"/>
              </a:solidFill>
            </a:endParaRPr>
          </a:p>
        </p:txBody>
      </p:sp>
      <p:sp>
        <p:nvSpPr>
          <p:cNvPr id="8" name="CaixaDeTexto 2"/>
          <p:cNvSpPr txBox="1">
            <a:spLocks noChangeArrowheads="1"/>
          </p:cNvSpPr>
          <p:nvPr/>
        </p:nvSpPr>
        <p:spPr bwMode="auto">
          <a:xfrm>
            <a:off x="428596" y="1571612"/>
            <a:ext cx="828198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pt-BR" sz="3600" b="1" dirty="0" smtClean="0">
                <a:solidFill>
                  <a:schemeClr val="bg1"/>
                </a:solidFill>
                <a:latin typeface="Trebuchet MS" pitchFamily="34" charset="0"/>
              </a:rPr>
              <a:t>ANÁLISE DA GESTÃO FISCAL </a:t>
            </a:r>
          </a:p>
          <a:p>
            <a:pPr algn="ctr"/>
            <a:endParaRPr lang="pt-BR" sz="40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pt-BR" sz="3600" b="1" i="1" dirty="0" smtClean="0">
                <a:solidFill>
                  <a:schemeClr val="bg1"/>
                </a:solidFill>
                <a:latin typeface="Trebuchet MS" pitchFamily="34" charset="0"/>
              </a:rPr>
              <a:t>1º Quadrimestre de 2020</a:t>
            </a:r>
            <a:endParaRPr lang="pt-BR" sz="3600" b="1" i="1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2"/>
          <p:cNvSpPr txBox="1">
            <a:spLocks noChangeArrowheads="1"/>
          </p:cNvSpPr>
          <p:nvPr/>
        </p:nvSpPr>
        <p:spPr bwMode="auto">
          <a:xfrm>
            <a:off x="285720" y="0"/>
            <a:ext cx="6696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3200" b="1" dirty="0" smtClean="0">
                <a:solidFill>
                  <a:schemeClr val="tx2">
                    <a:lumMod val="50000"/>
                  </a:schemeClr>
                </a:solidFill>
                <a:latin typeface="Trebuchet MS" pitchFamily="34" charset="0"/>
              </a:rPr>
              <a:t>Despesa com Saúde x RLIT</a:t>
            </a:r>
            <a:endParaRPr lang="pt-BR" sz="3200" b="1" dirty="0">
              <a:solidFill>
                <a:schemeClr val="tx2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57158" y="6286520"/>
            <a:ext cx="4896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Fonte: GRPFOR/FC. RREO - 2º Bimestre/2020; RGF – 1º Quadrimestre/2020.</a:t>
            </a:r>
            <a:endParaRPr lang="pt-BR" sz="1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Chart 1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1200-00000F382300}"/>
              </a:ext>
            </a:extLst>
          </p:cNvPr>
          <p:cNvGraphicFramePr>
            <a:graphicFrameLocks/>
          </p:cNvGraphicFramePr>
          <p:nvPr/>
        </p:nvGraphicFramePr>
        <p:xfrm>
          <a:off x="343957" y="928670"/>
          <a:ext cx="8456085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165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2"/>
          <p:cNvSpPr txBox="1">
            <a:spLocks noChangeArrowheads="1"/>
          </p:cNvSpPr>
          <p:nvPr/>
        </p:nvSpPr>
        <p:spPr bwMode="auto">
          <a:xfrm>
            <a:off x="285720" y="0"/>
            <a:ext cx="6696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3200" b="1" dirty="0" smtClean="0">
                <a:solidFill>
                  <a:schemeClr val="tx2">
                    <a:lumMod val="50000"/>
                  </a:schemeClr>
                </a:solidFill>
                <a:latin typeface="Trebuchet MS" pitchFamily="34" charset="0"/>
              </a:rPr>
              <a:t>Despesa com Pessoal</a:t>
            </a:r>
            <a:endParaRPr lang="pt-BR" sz="3200" b="1" dirty="0">
              <a:solidFill>
                <a:schemeClr val="tx2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57158" y="6286520"/>
            <a:ext cx="4896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Fonte: GRPFOR/FC. RREO - 2º Bimestre/2020; RGF – 1º Quadrimestre/2020.</a:t>
            </a:r>
            <a:endParaRPr lang="pt-BR" sz="1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Chart 1">
            <a:extLst>
              <a:ext uri="{FF2B5EF4-FFF2-40B4-BE49-F238E27FC236}">
                <a16:creationId xmlns:a16="http://schemas.microsoft.com/office/drawing/2014/main" xmlns="" id="{00000000-0008-0000-1300-00000F242300}"/>
              </a:ext>
            </a:extLst>
          </p:cNvPr>
          <p:cNvGraphicFramePr>
            <a:graphicFrameLocks/>
          </p:cNvGraphicFramePr>
          <p:nvPr/>
        </p:nvGraphicFramePr>
        <p:xfrm>
          <a:off x="357159" y="1000108"/>
          <a:ext cx="8429682" cy="5143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165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2"/>
          <p:cNvSpPr txBox="1">
            <a:spLocks noChangeArrowheads="1"/>
          </p:cNvSpPr>
          <p:nvPr/>
        </p:nvSpPr>
        <p:spPr bwMode="auto">
          <a:xfrm>
            <a:off x="285720" y="0"/>
            <a:ext cx="6696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3200" b="1" dirty="0" smtClean="0">
                <a:latin typeface="Trebuchet MS" pitchFamily="34" charset="0"/>
              </a:rPr>
              <a:t>Investimentos</a:t>
            </a:r>
            <a:endParaRPr lang="pt-BR" sz="3200" b="1" dirty="0">
              <a:latin typeface="Trebuchet MS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00034" y="6286520"/>
            <a:ext cx="4896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Despesa liquidada – Últimos 12 meses.</a:t>
            </a:r>
            <a:endParaRPr lang="pt-BR" sz="1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71472" y="6072206"/>
            <a:ext cx="4896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Fonte: GRPFOR/FC. RREO - 2º Bimestre/2020; RGF – 1º Quadrimestre/2020.</a:t>
            </a:r>
            <a:endParaRPr lang="pt-BR" sz="1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Chart 1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1500-00000FB82300}"/>
              </a:ext>
            </a:extLst>
          </p:cNvPr>
          <p:cNvGraphicFramePr>
            <a:graphicFrameLocks/>
          </p:cNvGraphicFramePr>
          <p:nvPr/>
        </p:nvGraphicFramePr>
        <p:xfrm>
          <a:off x="428596" y="1142984"/>
          <a:ext cx="8358246" cy="4786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27367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2"/>
          <p:cNvSpPr txBox="1">
            <a:spLocks noChangeArrowheads="1"/>
          </p:cNvSpPr>
          <p:nvPr/>
        </p:nvSpPr>
        <p:spPr bwMode="auto">
          <a:xfrm>
            <a:off x="285720" y="0"/>
            <a:ext cx="6696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2800" b="1" dirty="0" smtClean="0">
                <a:solidFill>
                  <a:schemeClr val="tx2">
                    <a:lumMod val="50000"/>
                  </a:schemeClr>
                </a:solidFill>
                <a:latin typeface="Trebuchet MS" pitchFamily="34" charset="0"/>
              </a:rPr>
              <a:t>Outras Despesas Correntes - ODC</a:t>
            </a:r>
            <a:endParaRPr lang="pt-BR" sz="2800" b="1" dirty="0">
              <a:solidFill>
                <a:schemeClr val="tx2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28596" y="6143644"/>
            <a:ext cx="4896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Fonte: GRPFOR/FC. RREO - 2º Bimestre/2020; RGF – 1º Quadrimestre/2020.</a:t>
            </a:r>
            <a:endParaRPr lang="pt-BR" sz="1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28596" y="6357958"/>
            <a:ext cx="4896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Despesa liquidada – Últimos 12 meses.</a:t>
            </a:r>
            <a:endParaRPr lang="pt-BR" sz="1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Chart 1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1400-00000FB02300}"/>
              </a:ext>
            </a:extLst>
          </p:cNvPr>
          <p:cNvGraphicFramePr>
            <a:graphicFrameLocks/>
          </p:cNvGraphicFramePr>
          <p:nvPr/>
        </p:nvGraphicFramePr>
        <p:xfrm>
          <a:off x="357158" y="1071547"/>
          <a:ext cx="8553479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51584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2"/>
          <p:cNvSpPr txBox="1">
            <a:spLocks noChangeArrowheads="1"/>
          </p:cNvSpPr>
          <p:nvPr/>
        </p:nvSpPr>
        <p:spPr bwMode="auto">
          <a:xfrm>
            <a:off x="142844" y="0"/>
            <a:ext cx="66960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3000" b="1" dirty="0" smtClean="0">
                <a:solidFill>
                  <a:schemeClr val="tx2">
                    <a:lumMod val="50000"/>
                  </a:schemeClr>
                </a:solidFill>
                <a:latin typeface="Trebuchet MS" pitchFamily="34" charset="0"/>
              </a:rPr>
              <a:t>Dívida Consolidada Líquida - DCL</a:t>
            </a:r>
            <a:endParaRPr lang="pt-BR" sz="3000" b="1" dirty="0">
              <a:solidFill>
                <a:schemeClr val="tx2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57158" y="6429396"/>
            <a:ext cx="4896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Fonte: GRPFOR/FC. RREO - 2º Bimestre/2020; RGF – 1º Quadrimestre/2020.</a:t>
            </a:r>
            <a:endParaRPr lang="pt-BR" sz="1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Chart 1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1700-000004000000}"/>
              </a:ext>
            </a:extLst>
          </p:cNvPr>
          <p:cNvGraphicFramePr>
            <a:graphicFrameLocks/>
          </p:cNvGraphicFramePr>
          <p:nvPr/>
        </p:nvGraphicFramePr>
        <p:xfrm>
          <a:off x="357159" y="1071547"/>
          <a:ext cx="8429682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46469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2"/>
          <p:cNvSpPr txBox="1">
            <a:spLocks noChangeArrowheads="1"/>
          </p:cNvSpPr>
          <p:nvPr/>
        </p:nvSpPr>
        <p:spPr bwMode="auto">
          <a:xfrm>
            <a:off x="285720" y="0"/>
            <a:ext cx="6696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3200" b="1" dirty="0" smtClean="0">
                <a:solidFill>
                  <a:schemeClr val="tx2">
                    <a:lumMod val="50000"/>
                  </a:schemeClr>
                </a:solidFill>
                <a:latin typeface="Trebuchet MS" pitchFamily="34" charset="0"/>
              </a:rPr>
              <a:t>Serviço da Dívida Pública</a:t>
            </a:r>
            <a:endParaRPr lang="pt-BR" sz="3200" b="1" dirty="0">
              <a:solidFill>
                <a:schemeClr val="tx2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42910" y="6286520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Fonte: GRPFOR/FC. RREO - 2º Bimestre/2020; RGF – 1º Quadrimestre/2020.</a:t>
            </a:r>
          </a:p>
          <a:p>
            <a:r>
              <a:rPr lang="pt-BR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Despesa Liquidada.</a:t>
            </a:r>
            <a:endParaRPr lang="pt-BR" sz="1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1600-000002000000}"/>
              </a:ext>
            </a:extLst>
          </p:cNvPr>
          <p:cNvGraphicFramePr/>
          <p:nvPr/>
        </p:nvGraphicFramePr>
        <p:xfrm>
          <a:off x="428597" y="1071546"/>
          <a:ext cx="8286806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78200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2"/>
          <p:cNvSpPr txBox="1">
            <a:spLocks noChangeArrowheads="1"/>
          </p:cNvSpPr>
          <p:nvPr/>
        </p:nvSpPr>
        <p:spPr bwMode="auto">
          <a:xfrm>
            <a:off x="395288" y="765175"/>
            <a:ext cx="6696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3200" b="1" dirty="0" smtClean="0">
                <a:solidFill>
                  <a:schemeClr val="tx2">
                    <a:lumMod val="50000"/>
                  </a:schemeClr>
                </a:solidFill>
                <a:latin typeface="Trebuchet MS" pitchFamily="34" charset="0"/>
              </a:rPr>
              <a:t>Autonomia Financeira</a:t>
            </a:r>
            <a:endParaRPr lang="pt-BR" sz="3200" b="1" dirty="0">
              <a:solidFill>
                <a:schemeClr val="tx2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 flipH="1">
            <a:off x="393760" y="6277187"/>
            <a:ext cx="8163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err="1" smtClean="0"/>
              <a:t>Nota¹</a:t>
            </a:r>
            <a:r>
              <a:rPr lang="pt-BR" sz="1000" dirty="0" smtClean="0"/>
              <a:t>:  Arrecadação Tributária Própria: Impostos, Taxas e Contribuições de Melhoria + CIP.</a:t>
            </a:r>
          </a:p>
          <a:p>
            <a:r>
              <a:rPr lang="pt-BR" sz="1000" dirty="0" err="1" smtClean="0"/>
              <a:t>Nota²</a:t>
            </a:r>
            <a:r>
              <a:rPr lang="pt-BR" sz="1000" dirty="0" smtClean="0"/>
              <a:t>: Receita Corrente sem a parte </a:t>
            </a:r>
            <a:r>
              <a:rPr lang="pt-BR" sz="1000" dirty="0" err="1" smtClean="0"/>
              <a:t>intraorçamentária</a:t>
            </a:r>
            <a:r>
              <a:rPr lang="pt-BR" sz="1000" dirty="0" smtClean="0"/>
              <a:t>.</a:t>
            </a:r>
          </a:p>
        </p:txBody>
      </p:sp>
      <p:graphicFrame>
        <p:nvGraphicFramePr>
          <p:cNvPr id="6" name="Chart 44">
            <a:extLst>
              <a:ext uri="{FF2B5EF4-FFF2-40B4-BE49-F238E27FC236}">
                <a16:creationId xmlns:a16="http://schemas.microsoft.com/office/drawing/2014/main" xmlns="" id="{00000000-0008-0000-1E00-000003000000}"/>
              </a:ext>
            </a:extLst>
          </p:cNvPr>
          <p:cNvGraphicFramePr>
            <a:graphicFrameLocks/>
          </p:cNvGraphicFramePr>
          <p:nvPr/>
        </p:nvGraphicFramePr>
        <p:xfrm>
          <a:off x="428596" y="1465262"/>
          <a:ext cx="8358246" cy="4464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500034" y="6000768"/>
            <a:ext cx="4896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Fonte: GRPFOR/FC. RREO - 2º Bimestre/2020; RGF – 1º Quadrimestre/2020.</a:t>
            </a:r>
            <a:endParaRPr lang="pt-BR" sz="1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965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5720" y="2786058"/>
            <a:ext cx="8572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smtClean="0">
                <a:solidFill>
                  <a:srgbClr val="30A19A"/>
                </a:solidFill>
                <a:latin typeface="Trebuchet MS" pitchFamily="34" charset="0"/>
              </a:rPr>
              <a:t>“Toda ação da SEFIN é para tornar Fortaleza um lugar melhor para se viver”</a:t>
            </a:r>
            <a:endParaRPr lang="pt-BR" sz="2800" b="1" i="1" dirty="0">
              <a:solidFill>
                <a:srgbClr val="30A19A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100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2"/>
          <p:cNvSpPr txBox="1">
            <a:spLocks noChangeArrowheads="1"/>
          </p:cNvSpPr>
          <p:nvPr/>
        </p:nvSpPr>
        <p:spPr bwMode="auto">
          <a:xfrm>
            <a:off x="285720" y="0"/>
            <a:ext cx="6696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3200" b="1" dirty="0">
                <a:solidFill>
                  <a:schemeClr val="tx2">
                    <a:lumMod val="50000"/>
                  </a:schemeClr>
                </a:solidFill>
                <a:latin typeface="Trebuchet MS" pitchFamily="34" charset="0"/>
              </a:rPr>
              <a:t>Indicadores Fiscais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28596" y="6357958"/>
            <a:ext cx="4896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Fonte: GRPFOR/FC. RREO - 2º Bimestre/2020; RGF – 1º Quadrimestre/2020.</a:t>
            </a:r>
            <a:endParaRPr lang="pt-BR" sz="1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58775" y="1071546"/>
          <a:ext cx="8426450" cy="5214975"/>
        </p:xfrm>
        <a:graphic>
          <a:graphicData uri="http://schemas.openxmlformats.org/presentationml/2006/ole">
            <p:oleObj spid="_x0000_s1027" name="Planilha" r:id="rId3" imgW="8426103" imgH="4808159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2"/>
          <p:cNvSpPr txBox="1">
            <a:spLocks noChangeArrowheads="1"/>
          </p:cNvSpPr>
          <p:nvPr/>
        </p:nvSpPr>
        <p:spPr bwMode="auto">
          <a:xfrm>
            <a:off x="395288" y="765175"/>
            <a:ext cx="6696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3200" b="1" dirty="0" smtClean="0">
                <a:solidFill>
                  <a:schemeClr val="tx2">
                    <a:lumMod val="50000"/>
                  </a:schemeClr>
                </a:solidFill>
                <a:latin typeface="Trebuchet MS" pitchFamily="34" charset="0"/>
              </a:rPr>
              <a:t>Receita por Categoria Econômica</a:t>
            </a:r>
            <a:endParaRPr lang="pt-BR" sz="3200" b="1" dirty="0">
              <a:solidFill>
                <a:schemeClr val="tx2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57158" y="6286520"/>
            <a:ext cx="4896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Fonte: GRPFOR/FC. RREO - 2º Bimestre/2020; RGF – 1º Quadrimestre/2020.</a:t>
            </a:r>
            <a:endParaRPr lang="pt-BR" sz="1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357158" y="1357298"/>
          <a:ext cx="8431272" cy="4786346"/>
        </p:xfrm>
        <a:graphic>
          <a:graphicData uri="http://schemas.openxmlformats.org/presentationml/2006/ole">
            <p:oleObj spid="_x0000_s59394" name="Planilha" r:id="rId3" imgW="9116607" imgH="4753435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14826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2"/>
          <p:cNvSpPr txBox="1">
            <a:spLocks noChangeArrowheads="1"/>
          </p:cNvSpPr>
          <p:nvPr/>
        </p:nvSpPr>
        <p:spPr bwMode="auto">
          <a:xfrm>
            <a:off x="0" y="142852"/>
            <a:ext cx="8713216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1900" b="1" dirty="0" smtClean="0">
                <a:solidFill>
                  <a:schemeClr val="tx2">
                    <a:lumMod val="50000"/>
                  </a:schemeClr>
                </a:solidFill>
                <a:latin typeface="Trebuchet MS" pitchFamily="34" charset="0"/>
              </a:rPr>
              <a:t>Estrutura da Receita Corrente por Categoria Econômica</a:t>
            </a:r>
            <a:endParaRPr lang="pt-BR" sz="1900" b="1" dirty="0">
              <a:solidFill>
                <a:schemeClr val="tx2">
                  <a:lumMod val="50000"/>
                </a:schemeClr>
              </a:solidFill>
              <a:latin typeface="Trebuchet MS" pitchFamily="34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70004368"/>
              </p:ext>
            </p:extLst>
          </p:nvPr>
        </p:nvGraphicFramePr>
        <p:xfrm>
          <a:off x="611560" y="1484784"/>
          <a:ext cx="8064896" cy="518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18560881"/>
              </p:ext>
            </p:extLst>
          </p:nvPr>
        </p:nvGraphicFramePr>
        <p:xfrm>
          <a:off x="14796" y="357167"/>
          <a:ext cx="9042400" cy="6876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/>
        </p:nvGraphicFramePr>
        <p:xfrm>
          <a:off x="428596" y="1000108"/>
          <a:ext cx="8215370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79796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2"/>
          <p:cNvSpPr txBox="1">
            <a:spLocks noChangeArrowheads="1"/>
          </p:cNvSpPr>
          <p:nvPr/>
        </p:nvSpPr>
        <p:spPr bwMode="auto">
          <a:xfrm>
            <a:off x="357158" y="142852"/>
            <a:ext cx="84969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Trebuchet MS" pitchFamily="34" charset="0"/>
              </a:rPr>
              <a:t>Despesa por Categoria Econômica</a:t>
            </a:r>
            <a:endParaRPr lang="pt-BR" sz="1600" b="1" dirty="0">
              <a:solidFill>
                <a:schemeClr val="tx2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5" name="CaixaDeTexto 7"/>
          <p:cNvSpPr txBox="1"/>
          <p:nvPr/>
        </p:nvSpPr>
        <p:spPr>
          <a:xfrm>
            <a:off x="395288" y="5825904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Nota¹</a:t>
            </a:r>
            <a:r>
              <a:rPr lang="pt-BR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: As rubricas acima estão com suas respectivas partes </a:t>
            </a:r>
            <a:r>
              <a:rPr lang="pt-BR" sz="1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intraorçamentárias</a:t>
            </a:r>
            <a:r>
              <a:rPr lang="pt-BR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pt-BR" sz="1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Nota²</a:t>
            </a:r>
            <a:r>
              <a:rPr lang="pt-BR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: Despesas liquidadas.</a:t>
            </a:r>
            <a:endParaRPr lang="pt-BR" sz="1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8358246" cy="464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357158" y="6286520"/>
            <a:ext cx="4896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Fonte: GRPFOR/FC. RREO - 2º Bimestre/2020; RGF – 1º Quadrimestre/2020.</a:t>
            </a:r>
            <a:endParaRPr lang="pt-BR" sz="1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744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2"/>
          <p:cNvSpPr txBox="1">
            <a:spLocks noChangeArrowheads="1"/>
          </p:cNvSpPr>
          <p:nvPr/>
        </p:nvSpPr>
        <p:spPr bwMode="auto">
          <a:xfrm>
            <a:off x="251520" y="116632"/>
            <a:ext cx="87132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b="1" dirty="0" smtClean="0">
                <a:solidFill>
                  <a:schemeClr val="tx2">
                    <a:lumMod val="50000"/>
                  </a:schemeClr>
                </a:solidFill>
                <a:latin typeface="Trebuchet MS" pitchFamily="34" charset="0"/>
              </a:rPr>
              <a:t>Estrutura da Despesa Total por Categoria Econômica</a:t>
            </a:r>
            <a:endParaRPr lang="pt-BR" b="1" dirty="0">
              <a:solidFill>
                <a:schemeClr val="tx2">
                  <a:lumMod val="50000"/>
                </a:schemeClr>
              </a:solidFill>
              <a:latin typeface="Trebuchet MS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00000000-0008-0000-0300-00001A651103}"/>
              </a:ext>
            </a:extLst>
          </p:cNvPr>
          <p:cNvGraphicFramePr>
            <a:graphicFrameLocks/>
          </p:cNvGraphicFramePr>
          <p:nvPr/>
        </p:nvGraphicFramePr>
        <p:xfrm>
          <a:off x="357158" y="1285860"/>
          <a:ext cx="8429682" cy="4941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4499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2"/>
          <p:cNvSpPr txBox="1">
            <a:spLocks noChangeArrowheads="1"/>
          </p:cNvSpPr>
          <p:nvPr/>
        </p:nvSpPr>
        <p:spPr bwMode="auto">
          <a:xfrm>
            <a:off x="285720" y="142852"/>
            <a:ext cx="6696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Trebuchet MS" pitchFamily="34" charset="0"/>
              </a:rPr>
              <a:t>Principais Receitas</a:t>
            </a:r>
            <a:endParaRPr lang="pt-BR" sz="2400" b="1" dirty="0">
              <a:solidFill>
                <a:schemeClr val="tx2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23528" y="6063099"/>
            <a:ext cx="4896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FONTE: BI – Janeiro a Abril.</a:t>
            </a:r>
            <a:endParaRPr lang="pt-BR" sz="1000" b="1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23528" y="6309320"/>
            <a:ext cx="8820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Nota¹</a:t>
            </a:r>
            <a:r>
              <a:rPr lang="pt-BR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: O valor da contribuição refere-se a contribuição de cada tributo para o crescimento da Arrecadação Tributária Própria e Transferências Const.</a:t>
            </a:r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285720" y="1071546"/>
          <a:ext cx="8572560" cy="4929221"/>
        </p:xfrm>
        <a:graphic>
          <a:graphicData uri="http://schemas.openxmlformats.org/presentationml/2006/ole">
            <p:oleObj spid="_x0000_s60418" name="Planilha" r:id="rId3" imgW="12060793" imgH="5814074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53143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0" y="214290"/>
            <a:ext cx="669607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1500" b="1" dirty="0" smtClean="0">
                <a:solidFill>
                  <a:schemeClr val="tx2">
                    <a:lumMod val="50000"/>
                  </a:schemeClr>
                </a:solidFill>
                <a:latin typeface="Trebuchet MS" pitchFamily="34" charset="0"/>
              </a:rPr>
              <a:t>Contribuição para o Crescimento da Arrecadação Tributária Própria</a:t>
            </a:r>
            <a:endParaRPr lang="pt-BR" sz="1500" b="1" dirty="0">
              <a:solidFill>
                <a:schemeClr val="tx2">
                  <a:lumMod val="50000"/>
                </a:schemeClr>
              </a:solidFill>
              <a:latin typeface="Trebuchet MS" pitchFamily="34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500034" y="1214422"/>
          <a:ext cx="8072494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86011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2"/>
          <p:cNvSpPr txBox="1">
            <a:spLocks noChangeArrowheads="1"/>
          </p:cNvSpPr>
          <p:nvPr/>
        </p:nvSpPr>
        <p:spPr bwMode="auto">
          <a:xfrm>
            <a:off x="142844" y="0"/>
            <a:ext cx="6696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3200" b="1" dirty="0" smtClean="0">
                <a:solidFill>
                  <a:schemeClr val="tx2">
                    <a:lumMod val="50000"/>
                  </a:schemeClr>
                </a:solidFill>
                <a:latin typeface="Trebuchet MS" pitchFamily="34" charset="0"/>
              </a:rPr>
              <a:t>Despesa com Educação x RLIT</a:t>
            </a:r>
            <a:endParaRPr lang="pt-BR" sz="3200" b="1" dirty="0">
              <a:solidFill>
                <a:schemeClr val="tx2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7158" y="6286520"/>
            <a:ext cx="4896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Fonte: GRPFOR/FC. RREO - 2º Bimestre/2020; RGF – 1º Quadrimestre/2020.</a:t>
            </a:r>
            <a:endParaRPr lang="pt-BR" sz="1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Chart 1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1100-00000F302300}"/>
              </a:ext>
            </a:extLst>
          </p:cNvPr>
          <p:cNvGraphicFramePr>
            <a:graphicFrameLocks/>
          </p:cNvGraphicFramePr>
          <p:nvPr/>
        </p:nvGraphicFramePr>
        <p:xfrm>
          <a:off x="357159" y="1116805"/>
          <a:ext cx="8429682" cy="4955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898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o Office">
  <a:themeElements>
    <a:clrScheme name="1_Tema do Office 5">
      <a:dk1>
        <a:srgbClr val="000000"/>
      </a:dk1>
      <a:lt1>
        <a:srgbClr val="FFFFFF"/>
      </a:lt1>
      <a:dk2>
        <a:srgbClr val="000000"/>
      </a:dk2>
      <a:lt2>
        <a:srgbClr val="EEECE1"/>
      </a:lt2>
      <a:accent1>
        <a:srgbClr val="BBE0E3"/>
      </a:accent1>
      <a:accent2>
        <a:srgbClr val="00A195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9187"/>
      </a:accent6>
      <a:hlink>
        <a:srgbClr val="333399"/>
      </a:hlink>
      <a:folHlink>
        <a:srgbClr val="99CC00"/>
      </a:folHlink>
    </a:clrScheme>
    <a:fontScheme name="1_Tema do Offic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ema do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a do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a do Office 2">
        <a:dk1>
          <a:srgbClr val="000000"/>
        </a:dk1>
        <a:lt1>
          <a:srgbClr val="FFFFFF"/>
        </a:lt1>
        <a:dk2>
          <a:srgbClr val="00A195"/>
        </a:dk2>
        <a:lt2>
          <a:srgbClr val="EEECE1"/>
        </a:lt2>
        <a:accent1>
          <a:srgbClr val="49C36F"/>
        </a:accent1>
        <a:accent2>
          <a:srgbClr val="C3F01E"/>
        </a:accent2>
        <a:accent3>
          <a:srgbClr val="FFFFFF"/>
        </a:accent3>
        <a:accent4>
          <a:srgbClr val="000000"/>
        </a:accent4>
        <a:accent5>
          <a:srgbClr val="B1DEBB"/>
        </a:accent5>
        <a:accent6>
          <a:srgbClr val="B0D91A"/>
        </a:accent6>
        <a:hlink>
          <a:srgbClr val="0066FF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a do Office 3">
        <a:dk1>
          <a:srgbClr val="000000"/>
        </a:dk1>
        <a:lt1>
          <a:srgbClr val="FFFFFF"/>
        </a:lt1>
        <a:dk2>
          <a:srgbClr val="00A195"/>
        </a:dk2>
        <a:lt2>
          <a:srgbClr val="EEECE1"/>
        </a:lt2>
        <a:accent1>
          <a:srgbClr val="BBE0E3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a do Office 4">
        <a:dk1>
          <a:srgbClr val="000000"/>
        </a:dk1>
        <a:lt1>
          <a:srgbClr val="FFFFFF"/>
        </a:lt1>
        <a:dk2>
          <a:srgbClr val="00A195"/>
        </a:dk2>
        <a:lt2>
          <a:srgbClr val="EEECE1"/>
        </a:lt2>
        <a:accent1>
          <a:srgbClr val="BBE0E3"/>
        </a:accent1>
        <a:accent2>
          <a:srgbClr val="00A195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9187"/>
        </a:accent6>
        <a:hlink>
          <a:srgbClr val="66006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a do Office 5">
        <a:dk1>
          <a:srgbClr val="000000"/>
        </a:dk1>
        <a:lt1>
          <a:srgbClr val="FFFFFF"/>
        </a:lt1>
        <a:dk2>
          <a:srgbClr val="000000"/>
        </a:dk2>
        <a:lt2>
          <a:srgbClr val="EEECE1"/>
        </a:lt2>
        <a:accent1>
          <a:srgbClr val="BBE0E3"/>
        </a:accent1>
        <a:accent2>
          <a:srgbClr val="00A195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9187"/>
        </a:accent6>
        <a:hlink>
          <a:srgbClr val="3333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Tema do Office">
  <a:themeElements>
    <a:clrScheme name="1_Tema do Office 5">
      <a:dk1>
        <a:srgbClr val="000000"/>
      </a:dk1>
      <a:lt1>
        <a:srgbClr val="FFFFFF"/>
      </a:lt1>
      <a:dk2>
        <a:srgbClr val="000000"/>
      </a:dk2>
      <a:lt2>
        <a:srgbClr val="EEECE1"/>
      </a:lt2>
      <a:accent1>
        <a:srgbClr val="BBE0E3"/>
      </a:accent1>
      <a:accent2>
        <a:srgbClr val="00A195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9187"/>
      </a:accent6>
      <a:hlink>
        <a:srgbClr val="333399"/>
      </a:hlink>
      <a:folHlink>
        <a:srgbClr val="99CC00"/>
      </a:folHlink>
    </a:clrScheme>
    <a:fontScheme name="1_Tema do Offic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ema do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a do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a do Office 2">
        <a:dk1>
          <a:srgbClr val="000000"/>
        </a:dk1>
        <a:lt1>
          <a:srgbClr val="FFFFFF"/>
        </a:lt1>
        <a:dk2>
          <a:srgbClr val="00A195"/>
        </a:dk2>
        <a:lt2>
          <a:srgbClr val="EEECE1"/>
        </a:lt2>
        <a:accent1>
          <a:srgbClr val="49C36F"/>
        </a:accent1>
        <a:accent2>
          <a:srgbClr val="C3F01E"/>
        </a:accent2>
        <a:accent3>
          <a:srgbClr val="FFFFFF"/>
        </a:accent3>
        <a:accent4>
          <a:srgbClr val="000000"/>
        </a:accent4>
        <a:accent5>
          <a:srgbClr val="B1DEBB"/>
        </a:accent5>
        <a:accent6>
          <a:srgbClr val="B0D91A"/>
        </a:accent6>
        <a:hlink>
          <a:srgbClr val="0066FF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a do Office 3">
        <a:dk1>
          <a:srgbClr val="000000"/>
        </a:dk1>
        <a:lt1>
          <a:srgbClr val="FFFFFF"/>
        </a:lt1>
        <a:dk2>
          <a:srgbClr val="00A195"/>
        </a:dk2>
        <a:lt2>
          <a:srgbClr val="EEECE1"/>
        </a:lt2>
        <a:accent1>
          <a:srgbClr val="BBE0E3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a do Office 4">
        <a:dk1>
          <a:srgbClr val="000000"/>
        </a:dk1>
        <a:lt1>
          <a:srgbClr val="FFFFFF"/>
        </a:lt1>
        <a:dk2>
          <a:srgbClr val="00A195"/>
        </a:dk2>
        <a:lt2>
          <a:srgbClr val="EEECE1"/>
        </a:lt2>
        <a:accent1>
          <a:srgbClr val="BBE0E3"/>
        </a:accent1>
        <a:accent2>
          <a:srgbClr val="00A195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9187"/>
        </a:accent6>
        <a:hlink>
          <a:srgbClr val="66006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a do Office 5">
        <a:dk1>
          <a:srgbClr val="000000"/>
        </a:dk1>
        <a:lt1>
          <a:srgbClr val="FFFFFF"/>
        </a:lt1>
        <a:dk2>
          <a:srgbClr val="000000"/>
        </a:dk2>
        <a:lt2>
          <a:srgbClr val="EEECE1"/>
        </a:lt2>
        <a:accent1>
          <a:srgbClr val="BBE0E3"/>
        </a:accent1>
        <a:accent2>
          <a:srgbClr val="00A195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9187"/>
        </a:accent6>
        <a:hlink>
          <a:srgbClr val="3333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modelo_Sefin [Modo de Compatibilidade]" id="{BA875DBA-3F7E-4A92-B53B-840DD5C96D2A}" vid="{43AFEB8D-19AA-4F84-A329-483E731FF628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45385</TotalTime>
  <Words>463</Words>
  <Application>Microsoft Office PowerPoint</Application>
  <PresentationFormat>Apresentação na tela (4:3)</PresentationFormat>
  <Paragraphs>68</Paragraphs>
  <Slides>17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1_Tema do Office</vt:lpstr>
      <vt:lpstr>2_Tema do Office</vt:lpstr>
      <vt:lpstr>Planilha</vt:lpstr>
      <vt:lpstr>Planilha do Microsoft Office Excel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Gestão de Projetos TRENSURB</dc:title>
  <dc:creator>istefani</dc:creator>
  <cp:lastModifiedBy>Pedro Lessa</cp:lastModifiedBy>
  <cp:revision>2774</cp:revision>
  <cp:lastPrinted>2018-07-20T17:43:25Z</cp:lastPrinted>
  <dcterms:created xsi:type="dcterms:W3CDTF">2009-11-17T13:45:18Z</dcterms:created>
  <dcterms:modified xsi:type="dcterms:W3CDTF">2020-05-26T16:32:48Z</dcterms:modified>
</cp:coreProperties>
</file>